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2"/>
  </p:notesMasterIdLst>
  <p:sldIdLst>
    <p:sldId id="256" r:id="rId2"/>
    <p:sldId id="257" r:id="rId3"/>
    <p:sldId id="259" r:id="rId4"/>
    <p:sldId id="277" r:id="rId5"/>
    <p:sldId id="261" r:id="rId6"/>
    <p:sldId id="258" r:id="rId7"/>
    <p:sldId id="282" r:id="rId8"/>
    <p:sldId id="283" r:id="rId9"/>
    <p:sldId id="264" r:id="rId10"/>
    <p:sldId id="267" r:id="rId11"/>
    <p:sldId id="266" r:id="rId12"/>
    <p:sldId id="286" r:id="rId13"/>
    <p:sldId id="278" r:id="rId14"/>
    <p:sldId id="268" r:id="rId15"/>
    <p:sldId id="269" r:id="rId16"/>
    <p:sldId id="270" r:id="rId17"/>
    <p:sldId id="275" r:id="rId18"/>
    <p:sldId id="276" r:id="rId19"/>
    <p:sldId id="271" r:id="rId20"/>
    <p:sldId id="272" r:id="rId21"/>
    <p:sldId id="273" r:id="rId22"/>
    <p:sldId id="274" r:id="rId23"/>
    <p:sldId id="284" r:id="rId24"/>
    <p:sldId id="285" r:id="rId25"/>
    <p:sldId id="280" r:id="rId26"/>
    <p:sldId id="287" r:id="rId27"/>
    <p:sldId id="288" r:id="rId28"/>
    <p:sldId id="290" r:id="rId29"/>
    <p:sldId id="291" r:id="rId30"/>
    <p:sldId id="289" r:id="rId3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Tomas Kozak Ph.D." initials="ITKP" lastIdx="10" clrIdx="0">
    <p:extLst>
      <p:ext uri="{19B8F6BF-5375-455C-9EA6-DF929625EA0E}">
        <p15:presenceInfo xmlns:p15="http://schemas.microsoft.com/office/powerpoint/2012/main" userId="Ing. Tomas Kozak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4:40:37.340" idx="10">
    <p:pos x="10" y="10"/>
    <p:text>zjednodušit popis a spojit s následujícím slajdem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3:05:29.986" idx="2">
    <p:pos x="10" y="10"/>
    <p:text>Doplnit referenci na zdroj obrázku.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3:54:00.863" idx="3">
    <p:pos x="10" y="10"/>
    <p:text>Graf vpravo bych pouze využil při diskusi vlivu difuze, předposlední slajd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3:57:21.801" idx="4">
    <p:pos x="4823" y="2544"/>
    <p:text>tohle asi možno vypustit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4:23:40.406" idx="7">
    <p:pos x="6203" y="2735"/>
    <p:text>vložit obrázek závislost z DP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4:31:56.131" idx="8">
    <p:pos x="4977" y="845"/>
    <p:text>Při komentáři o zvýšení unášivé rychlosti ukázat graf této závislosti, v (phi)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4:35:01.907" idx="9">
    <p:pos x="10" y="10"/>
    <p:text>ukázat obrázek závislosti D na velikosti nanočástice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0T14:20:41.509" idx="6">
    <p:pos x="10" y="10"/>
    <p:text>tohle bude u odpovědi na otázku oponenta+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6C84D-2C9E-4DC3-9F8B-F955C697075F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F020E-D7D3-4D7A-85EB-46E8966758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759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>
                <a:effectLst/>
                <a:latin typeface="Arial" panose="020B0604020202020204" pitchFamily="34" charset="0"/>
              </a:rPr>
              <a:t>elikost</a:t>
            </a:r>
            <a:r>
              <a:rPr lang="cs-CZ" dirty="0">
                <a:effectLst/>
                <a:latin typeface="Arial" panose="020B0604020202020204" pitchFamily="34" charset="0"/>
              </a:rPr>
              <a:t> a v ̊</a:t>
            </a:r>
            <a:r>
              <a:rPr lang="cs-CZ" dirty="0" err="1">
                <a:effectLst/>
                <a:latin typeface="Arial" panose="020B0604020202020204" pitchFamily="34" charset="0"/>
              </a:rPr>
              <a:t>ubec</a:t>
            </a:r>
            <a:r>
              <a:rPr lang="cs-CZ" dirty="0">
                <a:effectLst/>
                <a:latin typeface="Arial" panose="020B0604020202020204" pitchFamily="34" charset="0"/>
              </a:rPr>
              <a:t> produkce </a:t>
            </a:r>
            <a:r>
              <a:rPr lang="cs-CZ" dirty="0" err="1">
                <a:effectLst/>
                <a:latin typeface="Arial" panose="020B0604020202020204" pitchFamily="34" charset="0"/>
              </a:rPr>
              <a:t>nanoˇc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astic</a:t>
            </a:r>
            <a:r>
              <a:rPr lang="cs-CZ" dirty="0">
                <a:effectLst/>
                <a:latin typeface="Arial" panose="020B0604020202020204" pitchFamily="34" charset="0"/>
              </a:rPr>
              <a:t> velmi z ́avis ́ı na </a:t>
            </a:r>
            <a:r>
              <a:rPr lang="cs-CZ" dirty="0" err="1">
                <a:effectLst/>
                <a:latin typeface="Arial" panose="020B0604020202020204" pitchFamily="34" charset="0"/>
              </a:rPr>
              <a:t>vybran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ych</a:t>
            </a:r>
            <a:r>
              <a:rPr lang="cs-CZ" dirty="0">
                <a:effectLst/>
                <a:latin typeface="Arial" panose="020B0604020202020204" pitchFamily="34" charset="0"/>
              </a:rPr>
              <a:t> vlastnostech</a:t>
            </a:r>
            <a:br>
              <a:rPr lang="cs-CZ" dirty="0"/>
            </a:br>
            <a:r>
              <a:rPr lang="cs-CZ" dirty="0" err="1">
                <a:effectLst/>
                <a:latin typeface="Arial" panose="020B0604020202020204" pitchFamily="34" charset="0"/>
              </a:rPr>
              <a:t>agregaˇcn</a:t>
            </a:r>
            <a:r>
              <a:rPr lang="cs-CZ" dirty="0">
                <a:effectLst/>
                <a:latin typeface="Arial" panose="020B0604020202020204" pitchFamily="34" charset="0"/>
              </a:rPr>
              <a:t> ́ı komory, na </a:t>
            </a:r>
            <a:r>
              <a:rPr lang="cs-CZ" dirty="0" err="1">
                <a:effectLst/>
                <a:latin typeface="Arial" panose="020B0604020202020204" pitchFamily="34" charset="0"/>
              </a:rPr>
              <a:t>vybran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em</a:t>
            </a:r>
            <a:r>
              <a:rPr lang="cs-CZ" dirty="0">
                <a:effectLst/>
                <a:latin typeface="Arial" panose="020B0604020202020204" pitchFamily="34" charset="0"/>
              </a:rPr>
              <a:t> </a:t>
            </a:r>
            <a:r>
              <a:rPr lang="cs-CZ" dirty="0" err="1">
                <a:effectLst/>
                <a:latin typeface="Arial" panose="020B0604020202020204" pitchFamily="34" charset="0"/>
              </a:rPr>
              <a:t>materi</a:t>
            </a:r>
            <a:r>
              <a:rPr lang="cs-CZ" dirty="0">
                <a:effectLst/>
                <a:latin typeface="Arial" panose="020B0604020202020204" pitchFamily="34" charset="0"/>
              </a:rPr>
              <a:t> ́alu </a:t>
            </a:r>
            <a:r>
              <a:rPr lang="cs-CZ" dirty="0" err="1">
                <a:effectLst/>
                <a:latin typeface="Arial" panose="020B0604020202020204" pitchFamily="34" charset="0"/>
              </a:rPr>
              <a:t>terˇce</a:t>
            </a:r>
            <a:r>
              <a:rPr lang="cs-CZ" dirty="0">
                <a:effectLst/>
                <a:latin typeface="Arial" panose="020B0604020202020204" pitchFamily="34" charset="0"/>
              </a:rPr>
              <a:t>, na v ́</a:t>
            </a:r>
            <a:r>
              <a:rPr lang="cs-CZ" dirty="0" err="1">
                <a:effectLst/>
                <a:latin typeface="Arial" panose="020B0604020202020204" pitchFamily="34" charset="0"/>
              </a:rPr>
              <a:t>ykonu</a:t>
            </a:r>
            <a:r>
              <a:rPr lang="cs-CZ" dirty="0">
                <a:effectLst/>
                <a:latin typeface="Arial" panose="020B0604020202020204" pitchFamily="34" charset="0"/>
              </a:rPr>
              <a:t> </a:t>
            </a:r>
            <a:r>
              <a:rPr lang="cs-CZ" dirty="0" err="1">
                <a:effectLst/>
                <a:latin typeface="Arial" panose="020B0604020202020204" pitchFamily="34" charset="0"/>
              </a:rPr>
              <a:t>dodan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em</a:t>
            </a:r>
            <a:r>
              <a:rPr lang="cs-CZ" dirty="0">
                <a:effectLst/>
                <a:latin typeface="Arial" panose="020B0604020202020204" pitchFamily="34" charset="0"/>
              </a:rPr>
              <a:t> na </a:t>
            </a:r>
            <a:r>
              <a:rPr lang="cs-CZ" dirty="0" err="1">
                <a:effectLst/>
                <a:latin typeface="Arial" panose="020B0604020202020204" pitchFamily="34" charset="0"/>
              </a:rPr>
              <a:t>mag</a:t>
            </a:r>
            <a:r>
              <a:rPr lang="cs-CZ" dirty="0">
                <a:effectLst/>
                <a:latin typeface="Arial" panose="020B0604020202020204" pitchFamily="34" charset="0"/>
              </a:rPr>
              <a:t>-</a:t>
            </a:r>
            <a:br>
              <a:rPr lang="cs-CZ" dirty="0"/>
            </a:br>
            <a:r>
              <a:rPr lang="cs-CZ" dirty="0" err="1">
                <a:effectLst/>
                <a:latin typeface="Arial" panose="020B0604020202020204" pitchFamily="34" charset="0"/>
              </a:rPr>
              <a:t>netron</a:t>
            </a:r>
            <a:r>
              <a:rPr lang="cs-CZ" dirty="0">
                <a:effectLst/>
                <a:latin typeface="Arial" panose="020B0604020202020204" pitchFamily="34" charset="0"/>
              </a:rPr>
              <a:t>, </a:t>
            </a:r>
            <a:r>
              <a:rPr lang="cs-CZ" dirty="0" err="1">
                <a:effectLst/>
                <a:latin typeface="Arial" panose="020B0604020202020204" pitchFamily="34" charset="0"/>
              </a:rPr>
              <a:t>pr</a:t>
            </a:r>
            <a:r>
              <a:rPr lang="cs-CZ" dirty="0">
                <a:effectLst/>
                <a:latin typeface="Arial" panose="020B0604020202020204" pitchFamily="34" charset="0"/>
              </a:rPr>
              <a:t> ̊</a:t>
            </a:r>
            <a:r>
              <a:rPr lang="cs-CZ" dirty="0" err="1">
                <a:effectLst/>
                <a:latin typeface="Arial" panose="020B0604020202020204" pitchFamily="34" charset="0"/>
              </a:rPr>
              <a:t>utoku</a:t>
            </a:r>
            <a:r>
              <a:rPr lang="cs-CZ" dirty="0">
                <a:effectLst/>
                <a:latin typeface="Arial" panose="020B0604020202020204" pitchFamily="34" charset="0"/>
              </a:rPr>
              <a:t> </a:t>
            </a:r>
            <a:r>
              <a:rPr lang="cs-CZ" dirty="0" err="1">
                <a:effectLst/>
                <a:latin typeface="Arial" panose="020B0604020202020204" pitchFamily="34" charset="0"/>
              </a:rPr>
              <a:t>pracovn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ıho</a:t>
            </a:r>
            <a:r>
              <a:rPr lang="cs-CZ" dirty="0">
                <a:effectLst/>
                <a:latin typeface="Arial" panose="020B0604020202020204" pitchFamily="34" charset="0"/>
              </a:rPr>
              <a:t> plynu, velikosti a tvaru v ́</a:t>
            </a:r>
            <a:r>
              <a:rPr lang="cs-CZ" dirty="0" err="1">
                <a:effectLst/>
                <a:latin typeface="Arial" panose="020B0604020202020204" pitchFamily="34" charset="0"/>
              </a:rPr>
              <a:t>ystupn</a:t>
            </a:r>
            <a:r>
              <a:rPr lang="cs-CZ" dirty="0">
                <a:effectLst/>
                <a:latin typeface="Arial" panose="020B0604020202020204" pitchFamily="34" charset="0"/>
              </a:rPr>
              <a:t> ́</a:t>
            </a:r>
            <a:r>
              <a:rPr lang="cs-CZ" dirty="0" err="1">
                <a:effectLst/>
                <a:latin typeface="Arial" panose="020B0604020202020204" pitchFamily="34" charset="0"/>
              </a:rPr>
              <a:t>ıho</a:t>
            </a:r>
            <a:r>
              <a:rPr lang="cs-CZ" dirty="0">
                <a:effectLst/>
                <a:latin typeface="Arial" panose="020B0604020202020204" pitchFamily="34" charset="0"/>
              </a:rPr>
              <a:t> otvoru a </a:t>
            </a:r>
            <a:r>
              <a:rPr lang="cs-CZ" dirty="0" err="1">
                <a:effectLst/>
                <a:latin typeface="Arial" panose="020B0604020202020204" pitchFamily="34" charset="0"/>
              </a:rPr>
              <a:t>teplotˇe</a:t>
            </a:r>
            <a:br>
              <a:rPr lang="cs-CZ" dirty="0"/>
            </a:br>
            <a:r>
              <a:rPr lang="cs-CZ" dirty="0" err="1">
                <a:effectLst/>
                <a:latin typeface="Arial" panose="020B0604020202020204" pitchFamily="34" charset="0"/>
              </a:rPr>
              <a:t>stˇen</a:t>
            </a:r>
            <a:r>
              <a:rPr lang="cs-CZ" dirty="0">
                <a:effectLst/>
                <a:latin typeface="Arial" panose="020B0604020202020204" pitchFamily="34" charset="0"/>
              </a:rPr>
              <a:t> </a:t>
            </a:r>
            <a:r>
              <a:rPr lang="cs-CZ" dirty="0" err="1">
                <a:effectLst/>
                <a:latin typeface="Arial" panose="020B0604020202020204" pitchFamily="34" charset="0"/>
              </a:rPr>
              <a:t>agregaˇcn</a:t>
            </a:r>
            <a:r>
              <a:rPr lang="cs-CZ" dirty="0">
                <a:effectLst/>
                <a:latin typeface="Arial" panose="020B0604020202020204" pitchFamily="34" charset="0"/>
              </a:rPr>
              <a:t> ́ı komory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F020E-D7D3-4D7A-85EB-46E8966758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344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465015-9E6B-4712-8DAB-9B6A32F65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733E4FB-3EAE-453D-960D-53B35E237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97AE50-51B4-4642-A5E0-537AB253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98A9-F792-4D33-9C85-1FB52A3397A8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4C07FFF-E95D-428B-BA6E-AF085657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D324BA4-DD1B-4C64-B5E8-5C20CB6C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421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62DCC8-1B37-44CF-84B2-F393EB59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D39F212-C587-4002-92AE-D8DEF6C95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45CD106-3D4D-4D1C-8E94-214F87C8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F72FE5-88A0-4310-9EF7-AC6FBECA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3521927-F207-475F-BA19-31FC8A80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982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207154B-8F79-46F2-A8BC-012DC5A0E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6C388A4-7C60-42DB-AF94-972840B4F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4DA668-CE78-4DC6-97B9-CAEF244C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6A7E06-AEE0-48BF-994E-54C4C54F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3A2A89-1928-4EDF-8853-6502679C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0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2871A5-0AE0-4BD7-AC57-4A28F704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C1CB6D-02B6-4694-B9FF-4CC3584F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0582F3-198C-40E4-BEC8-8DD97FD3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98A9-F792-4D33-9C85-1FB52A3397A8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91F5A75-EEA1-4738-8F03-C3B09CEC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424117-5BF7-43CA-AD18-BDD5163B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555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92AF07-C1B1-4E02-9E07-00965B97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B1403CB-F609-4D66-A65E-99E892C6C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BE38E2F-D671-4E28-84B1-674D9437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6CE271-88DC-4B61-84CF-51EA24BF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D2F9549-D095-42B8-87AC-F2DF8F73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109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14B0AC-32E3-4CB7-BB1D-61CF0764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CD5461-C927-453F-9F40-CFE03B81D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FEE4E66-64F2-4667-B006-1CFE769B5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87ECD1A-DB0C-4CAE-9F6D-1B3FF133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98A9-F792-4D33-9C85-1FB52A3397A8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16E7315-6CBE-4284-A1FD-E7E6AB66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0EB07A0-6DA0-48EA-9A1C-0E045214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029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D84BF5-E81A-4B31-B779-063743F9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DE847DD-FA93-423E-AB60-FDF0C2EAD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C4D157A-82BD-4BE7-8CF1-93574D1F5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FDA5C1D-0246-4042-84B0-E7A90CFF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3F35F47-60FC-4EBC-8B91-A5580CAF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FD7D7D5-A49F-44CC-B787-0899D0AA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44BEDF9-4E4E-40E9-B6D3-209E15FB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EF049F2-AC6E-4225-8A81-538A22AB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161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2DEB07-C69B-4A66-8AA2-89F16303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C2F73A5-F15A-496A-8600-45E9B1D7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850A85-1856-4E69-9D1A-7A32AFAB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88A6B3E-F743-4A89-8166-204276F7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459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D34392E-2144-48AD-BA68-A6C4ABCC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FA2D02-50AF-4AC2-AE7A-AD075CFA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297D9E-28CD-4412-8397-0B6AB36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558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984678-7B9E-4F49-B08A-736C9D8E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902D6F-9DF7-4A88-8CC7-32D2E139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A296AB7-C6AF-4918-A1D9-27904280A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7AF58DF-DADE-4378-8ACA-78231255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47E1545-68DB-4E5B-801E-2A82C528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1449577-70C5-4E87-867B-30408EB8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484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8EAB35-1666-4C4E-A223-1852D805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B079253-C514-4A62-A186-84BA066B90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DE14942-49F2-4052-88DC-F777CD5D3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6854DDE-567B-41B9-BC2D-C95FADEF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1B22AE-B443-4210-87B3-7EC62808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E4643F2-335C-4D8D-8E89-A16C47CD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691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803DD07-04D3-4DB6-B80A-C78FE0C8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7063AAE-546E-432D-94F1-A201B87F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0247229-6F56-40AA-ACCC-C1235345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58DF6-EBC8-44E3-B1C9-5540C067E55C}" type="datetimeFigureOut">
              <a:rPr lang="cs-CZ" smtClean="0"/>
              <a:t>25.08.2021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2765C5-5EE0-497F-959D-49ED09278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22B7CB-EEF0-477E-BDD1-E276341CB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7C636-80AE-4310-A9B3-D565E543788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660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99C1F8A-9803-4647-A8FC-30BFC8736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r>
              <a:rPr lang="cs-CZ" sz="4100"/>
              <a:t>Modelování růstu kovových nanočástic v agregační komoře magnetronového nanočásticového zdroje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786E469-51EA-4B77-AA69-7B0B1633C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r>
              <a:rPr lang="cs-CZ" sz="2800" dirty="0">
                <a:solidFill>
                  <a:srgbClr val="FFFFFF"/>
                </a:solidFill>
              </a:rPr>
              <a:t>Bc. Vít </a:t>
            </a:r>
            <a:r>
              <a:rPr lang="cs-CZ" sz="2800" dirty="0" err="1">
                <a:solidFill>
                  <a:srgbClr val="FFFFFF"/>
                </a:solidFill>
              </a:rPr>
              <a:t>Teřl</a:t>
            </a:r>
            <a:endParaRPr lang="cs-CZ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12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5E20BF-F4F8-4236-A5EB-8FB69564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cs-CZ" sz="4000" dirty="0"/>
              <a:t>Nukleace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FC307F6-CDE5-4B29-A184-217616BE4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405" y="2174789"/>
                <a:ext cx="10542291" cy="4002174"/>
              </a:xfrm>
            </p:spPr>
            <p:txBody>
              <a:bodyPr>
                <a:noAutofit/>
              </a:bodyPr>
              <a:lstStyle/>
              <a:p>
                <a:r>
                  <a:rPr lang="cs-CZ" sz="2000" dirty="0"/>
                  <a:t>Uvažujeme jako </a:t>
                </a:r>
                <a:r>
                  <a:rPr lang="cs-CZ" sz="2000" dirty="0" err="1"/>
                  <a:t>tří-částicovou</a:t>
                </a:r>
                <a:r>
                  <a:rPr lang="cs-CZ" sz="2000" dirty="0"/>
                  <a:t> srážku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cs-CZ" sz="2000" dirty="0"/>
              </a:p>
              <a:p>
                <a:pPr lvl="1"/>
                <a:r>
                  <a:rPr lang="cs-CZ" sz="1600" i="1" dirty="0"/>
                  <a:t>A </a:t>
                </a:r>
                <a:r>
                  <a:rPr lang="cs-CZ" sz="1600" dirty="0"/>
                  <a:t>je atom Ar</a:t>
                </a:r>
              </a:p>
              <a:p>
                <a:pPr lvl="1"/>
                <a:r>
                  <a:rPr lang="cs-CZ" sz="1600" i="1" dirty="0"/>
                  <a:t>M </a:t>
                </a:r>
                <a:r>
                  <a:rPr lang="cs-CZ" sz="1600" dirty="0"/>
                  <a:t>je kovový atom</a:t>
                </a:r>
              </a:p>
              <a:p>
                <a:r>
                  <a:rPr lang="cs-CZ" sz="2000" dirty="0"/>
                  <a:t>Doba do příští realizace procesu popsána exponenciálním rozdělením se střední frekvencí</a:t>
                </a:r>
                <a:br>
                  <a:rPr lang="cs-CZ" sz="2000" dirty="0"/>
                </a:br>
                <a:endParaRPr lang="cs-CZ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𝑛𝑢𝑐</m:t>
                          </m:r>
                        </m:sub>
                      </m:sSub>
                      <m:r>
                        <a:rPr lang="cs-CZ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𝐾</m:t>
                      </m:r>
                      <m:sSubSup>
                        <m:sSubSup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cs-CZ" sz="2000" dirty="0"/>
              </a:p>
              <a:p>
                <a:r>
                  <a:rPr lang="cs-CZ" sz="2000" dirty="0"/>
                  <a:t>Implementace:</a:t>
                </a:r>
              </a:p>
              <a:p>
                <a:pPr lvl="1"/>
                <a:r>
                  <a:rPr lang="cs-CZ" sz="1600" dirty="0"/>
                  <a:t>Pomocí BKL algoritmu je vypočtena doby do další nukleace</a:t>
                </a:r>
                <a:br>
                  <a:rPr lang="cs-CZ" sz="1600" dirty="0"/>
                </a:br>
                <a:br>
                  <a:rPr lang="cs-CZ" sz="1600" dirty="0"/>
                </a:br>
                <a14:m>
                  <m:oMath xmlns:m="http://schemas.openxmlformats.org/officeDocument/2006/math">
                    <m:r>
                      <a:rPr lang="cs-CZ" sz="16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cs-CZ" sz="1600" b="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cs-CZ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cs-CZ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16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cs-CZ" sz="1600" b="0" i="1">
                                <a:latin typeface="Cambria Math" panose="02040503050406030204" pitchFamily="18" charset="0"/>
                              </a:rPr>
                              <m:t>𝑛𝑢𝑐</m:t>
                            </m:r>
                          </m:sub>
                        </m:sSub>
                      </m:den>
                    </m:f>
                    <m:r>
                      <a:rPr lang="cs-CZ" sz="16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 sz="1600" b="0" i="0">
                        <a:latin typeface="Cambria Math" panose="02040503050406030204" pitchFamily="18" charset="0"/>
                      </a:rPr>
                      <m:t>ln</m:t>
                    </m:r>
                    <m:r>
                      <a:rPr lang="cs-CZ" sz="16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cs-CZ" sz="160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cs-CZ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s-CZ" sz="1600" dirty="0"/>
              </a:p>
              <a:p>
                <a:pPr lvl="1"/>
                <a:r>
                  <a:rPr lang="cs-CZ" sz="1600" dirty="0"/>
                  <a:t>Zde </a:t>
                </a:r>
                <a:r>
                  <a:rPr lang="cs-CZ" sz="1600" i="1" dirty="0"/>
                  <a:t>r</a:t>
                </a:r>
                <a:r>
                  <a:rPr lang="cs-CZ" sz="1600" dirty="0"/>
                  <a:t> je náhodné číslo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FC307F6-CDE5-4B29-A184-217616BE4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405" y="2174789"/>
                <a:ext cx="10542291" cy="4002174"/>
              </a:xfrm>
              <a:blipFill>
                <a:blip r:embed="rId2"/>
                <a:stretch>
                  <a:fillRect l="-521" t="-1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52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97A8419-03EF-4393-A3C3-5838300A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cs-CZ" sz="2800" dirty="0"/>
              <a:t>Pohyb podél osy komory</a:t>
            </a: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8FDA6B82-5296-43E6-A5B7-75347D572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4" y="2359152"/>
                <a:ext cx="6007608" cy="3429000"/>
              </a:xfrm>
            </p:spPr>
            <p:txBody>
              <a:bodyPr>
                <a:normAutofit/>
              </a:bodyPr>
              <a:lstStyle/>
              <a:p>
                <a:r>
                  <a:rPr lang="cs-CZ" sz="2000" dirty="0"/>
                  <a:t>Doba do dalšího přeskoku mezi dvěma řezy určena dle </a:t>
                </a:r>
                <a:r>
                  <a:rPr lang="cs-CZ" sz="2000" dirty="0" err="1"/>
                  <a:t>Gauthierova</a:t>
                </a:r>
                <a:r>
                  <a:rPr lang="cs-CZ" sz="2000" dirty="0"/>
                  <a:t> modelu – závisí na </a:t>
                </a:r>
                <a:r>
                  <a:rPr lang="cs-CZ" sz="2000" dirty="0" err="1"/>
                  <a:t>Pécletově</a:t>
                </a:r>
                <a:r>
                  <a:rPr lang="cs-CZ" sz="2000" dirty="0"/>
                  <a:t> čísle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cs-CZ" sz="2000" b="0" i="0">
                              <a:latin typeface="Cambria Math" panose="02040503050406030204" pitchFamily="18" charset="0"/>
                            </a:rPr>
                            <m:t>Pe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cs-CZ" sz="2000" b="0" i="0">
                              <a:latin typeface="Cambria Math" panose="02040503050406030204" pitchFamily="18" charset="0"/>
                            </a:rPr>
                            <m:t>axial</m:t>
                          </m:r>
                        </m:sub>
                      </m:sSub>
                      <m:r>
                        <a:rPr lang="cs-CZ" sz="20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cs-CZ" sz="2000" dirty="0"/>
              </a:p>
              <a:p>
                <a:pPr marL="0" indent="0">
                  <a:buNone/>
                </a:pPr>
                <a:r>
                  <a:rPr lang="cs-CZ" sz="2000" dirty="0"/>
                  <a:t>Implementace:</a:t>
                </a:r>
              </a:p>
              <a:p>
                <a:pPr lvl="1"/>
                <a:r>
                  <a:rPr lang="cs-CZ" sz="1600" dirty="0"/>
                  <a:t>Výpočet doby do dalšího přeskoku</a:t>
                </a:r>
              </a:p>
              <a:p>
                <a:pPr lvl="1"/>
                <a:r>
                  <a:rPr lang="cs-CZ" sz="1600" dirty="0"/>
                  <a:t>Výpočet pravděpodobnosti pohybu vpřed nebo vzad</a:t>
                </a:r>
              </a:p>
              <a:p>
                <a:pPr lvl="1"/>
                <a:r>
                  <a:rPr lang="cs-CZ" sz="1600" dirty="0"/>
                  <a:t>Generované náhodné číslo rozhoduje o směru pohybu</a:t>
                </a:r>
              </a:p>
              <a:p>
                <a:pPr lvl="1"/>
                <a:r>
                  <a:rPr lang="cs-CZ" sz="1600" dirty="0"/>
                  <a:t>Přidání události do seznamu událostí</a:t>
                </a:r>
              </a:p>
              <a:p>
                <a:endParaRPr lang="cs-CZ" sz="2000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8FDA6B82-5296-43E6-A5B7-75347D572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4" y="2359152"/>
                <a:ext cx="6007608" cy="3429000"/>
              </a:xfrm>
              <a:blipFill>
                <a:blip r:embed="rId2"/>
                <a:stretch>
                  <a:fillRect l="-1015" t="-1776" r="-17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DB9C9CDD-8CE4-4D27-A71E-010C780F8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89" y="173864"/>
            <a:ext cx="4681259" cy="312474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1DF51F1-B0DF-404F-A580-159C2E2E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89" y="3429000"/>
            <a:ext cx="4687112" cy="31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00C9EB85-659D-49A6-9D6A-B6428CFE02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68680" y="405575"/>
                <a:ext cx="5001768" cy="13716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800" dirty="0" err="1"/>
                  <a:t>Ukázka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pohybu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nanočástic</a:t>
                </a:r>
                <a:r>
                  <a:rPr lang="en-US" sz="2800" dirty="0"/>
                  <a:t> v </a:t>
                </a:r>
                <a:r>
                  <a:rPr lang="en-US" sz="2800" dirty="0" err="1"/>
                  <a:t>závislosti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axial</m:t>
                        </m:r>
                      </m:sub>
                    </m:sSub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00C9EB85-659D-49A6-9D6A-B6428CFE0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8680" y="405575"/>
                <a:ext cx="5001768" cy="1371600"/>
              </a:xfrm>
              <a:blipFill>
                <a:blip r:embed="rId2"/>
                <a:stretch>
                  <a:fillRect l="-256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F3AE8F-4AF0-4DBE-A0CF-A2D29E4F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" y="2038052"/>
            <a:ext cx="5985865" cy="4055423"/>
          </a:xfrm>
          <a:prstGeom prst="rect">
            <a:avLst/>
          </a:prstGeom>
        </p:spPr>
      </p:pic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05C2CD0-DEC3-4F96-8151-A8CDC605B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980592" cy="3887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ovéPole 12">
                <a:extLst>
                  <a:ext uri="{FF2B5EF4-FFF2-40B4-BE49-F238E27FC236}">
                    <a16:creationId xmlns:a16="http://schemas.microsoft.com/office/drawing/2014/main" id="{9F60EDEC-1E12-4AE3-AA5E-1AFBB0396498}"/>
                  </a:ext>
                </a:extLst>
              </p:cNvPr>
              <p:cNvSpPr txBox="1"/>
              <p:nvPr/>
            </p:nvSpPr>
            <p:spPr>
              <a:xfrm>
                <a:off x="6301946" y="764424"/>
                <a:ext cx="41427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/>
                  <a:t>Na levé straně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Pe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axial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≈0,016</m:t>
                    </m:r>
                  </m:oMath>
                </a14:m>
                <a:endParaRPr lang="cs-CZ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/>
                  <a:t>Na pravé straně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Pe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</a:rPr>
                          <m:t>axial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cs-CZ" b="0" i="0" smtClean="0">
                        <a:latin typeface="Cambria Math" panose="02040503050406030204" pitchFamily="18" charset="0"/>
                      </a:rPr>
                      <m:t>8,165</m:t>
                    </m:r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3" name="TextovéPole 12">
                <a:extLst>
                  <a:ext uri="{FF2B5EF4-FFF2-40B4-BE49-F238E27FC236}">
                    <a16:creationId xmlns:a16="http://schemas.microsoft.com/office/drawing/2014/main" id="{9F60EDEC-1E12-4AE3-AA5E-1AFBB0396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46" y="764424"/>
                <a:ext cx="4142726" cy="646331"/>
              </a:xfrm>
              <a:prstGeom prst="rect">
                <a:avLst/>
              </a:prstGeom>
              <a:blipFill>
                <a:blip r:embed="rId5"/>
                <a:stretch>
                  <a:fillRect l="-1031" t="-4717" b="-1415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72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162D893-17F1-4C74-A46C-72360991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 err="1"/>
              <a:t>Dif</a:t>
            </a:r>
            <a:r>
              <a:rPr lang="cs-CZ" sz="3600" dirty="0"/>
              <a:t>úze ke stěně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F582195D-247B-4F4F-94AE-EE4A0E066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767" y="1721921"/>
                <a:ext cx="4218432" cy="4520558"/>
              </a:xfrm>
            </p:spPr>
            <p:txBody>
              <a:bodyPr anchor="ctr">
                <a:normAutofit/>
              </a:bodyPr>
              <a:lstStyle/>
              <a:p>
                <a:r>
                  <a:rPr lang="cs-CZ" sz="2200" dirty="0"/>
                  <a:t>Zjednodušené řešení rovnice difúze – doba, za kterou nanočástice dopadne na stěnu popsána exponenciálním rozdělením se střední frekvencí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cs-CZ" sz="2200" b="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cs-CZ" sz="22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Sup>
                            <m:sSubSupPr>
                              <m:ctrlPr>
                                <a:rPr lang="cs-CZ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cs-CZ" sz="2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s-CZ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cs-CZ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sz="22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cs-CZ" sz="2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cs-CZ" sz="2200" b="0" dirty="0"/>
              </a:p>
              <a:p>
                <a:r>
                  <a:rPr lang="cs-CZ" sz="2200" i="1" dirty="0"/>
                  <a:t>D </a:t>
                </a:r>
                <a:r>
                  <a:rPr lang="cs-CZ" sz="2200" dirty="0"/>
                  <a:t>se mění s velikostí nanočástice -</a:t>
                </a:r>
                <a:r>
                  <a:rPr lang="en-US" sz="2200" dirty="0"/>
                  <a:t>&gt; </a:t>
                </a:r>
                <a:r>
                  <a:rPr lang="en-US" sz="2200" dirty="0" err="1"/>
                  <a:t>implementace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pomoc</a:t>
                </a:r>
                <a:r>
                  <a:rPr lang="cs-CZ" sz="2200" dirty="0"/>
                  <a:t>í prahové metody</a:t>
                </a:r>
                <a:endParaRPr lang="cs-CZ" sz="2200" i="1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F582195D-247B-4F4F-94AE-EE4A0E066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767" y="1721921"/>
                <a:ext cx="4218432" cy="4520558"/>
              </a:xfrm>
              <a:blipFill>
                <a:blip r:embed="rId3"/>
                <a:stretch>
                  <a:fillRect l="-1590" r="-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ázek 7">
            <a:extLst>
              <a:ext uri="{FF2B5EF4-FFF2-40B4-BE49-F238E27FC236}">
                <a16:creationId xmlns:a16="http://schemas.microsoft.com/office/drawing/2014/main" id="{18981058-0993-40E5-B041-606CE2520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96" y="1721921"/>
            <a:ext cx="6780837" cy="45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2DDA117-5F9E-4B61-99FE-FA1976D7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cs-CZ" sz="4000"/>
              <a:t>Záchyt atomů nanočásticí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A7E90565-D954-4AC7-9756-A862AF0FA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850" y="2276856"/>
                <a:ext cx="10656846" cy="3900107"/>
              </a:xfrm>
            </p:spPr>
            <p:txBody>
              <a:bodyPr>
                <a:normAutofit/>
              </a:bodyPr>
              <a:lstStyle/>
              <a:p>
                <a:r>
                  <a:rPr lang="cs-CZ" sz="2000" dirty="0"/>
                  <a:t>Doba do realizace záchytu jednoho atomu </a:t>
                </a:r>
                <a:r>
                  <a:rPr lang="cs-CZ" sz="2000" dirty="0" err="1"/>
                  <a:t>nanočástící</a:t>
                </a:r>
                <a:r>
                  <a:rPr lang="cs-CZ" sz="2000" dirty="0"/>
                  <a:t> s </a:t>
                </a:r>
                <a:r>
                  <a:rPr lang="cs-CZ" sz="2000" i="1" dirty="0"/>
                  <a:t>N</a:t>
                </a:r>
                <a:r>
                  <a:rPr lang="cs-CZ" sz="2000" dirty="0"/>
                  <a:t> atomy – exponenciální rozdělení se střední frekvencí</a:t>
                </a:r>
                <a:br>
                  <a:rPr lang="cs-CZ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𝑧𝑎𝑐</m:t>
                        </m:r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cs-CZ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cs-CZ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cs-CZ" sz="20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cs-CZ" sz="20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cs-CZ" sz="20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cs-CZ" sz="20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br>
                  <a:rPr lang="cs-CZ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cs-CZ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000" b="0" i="1">
                        <a:latin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cs-CZ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ad>
                      <m:radPr>
                        <m:degHide m:val="on"/>
                        <m:ctrlPr>
                          <a:rPr lang="cs-CZ" sz="20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cs-CZ" sz="20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>
                              <m:sSubPr>
                                <m:ctrlP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cs-CZ" sz="20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cs-CZ" sz="20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cs-CZ" sz="2000" dirty="0"/>
              </a:p>
              <a:p>
                <a:r>
                  <a:rPr lang="cs-CZ" sz="2000" dirty="0"/>
                  <a:t>Doba do realizace záchytu více atomů najednou – </a:t>
                </a:r>
                <a:r>
                  <a:rPr lang="cs-CZ" sz="2000" dirty="0" err="1"/>
                  <a:t>Erlangovo</a:t>
                </a:r>
                <a:r>
                  <a:rPr lang="cs-CZ" sz="2000" dirty="0"/>
                  <a:t> rozdělení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cs-CZ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cs-CZ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cs-CZ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cs-CZ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cs-CZ" sz="2000" b="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cs-CZ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cs-CZ" sz="2000" b="0" i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cs-CZ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sz="2000" dirty="0"/>
              </a:p>
              <a:p>
                <a:endParaRPr lang="cs-CZ" sz="2000" dirty="0"/>
              </a:p>
              <a:p>
                <a:endParaRPr lang="cs-CZ" sz="2000" dirty="0"/>
              </a:p>
              <a:p>
                <a:pPr marL="0" indent="0">
                  <a:buNone/>
                </a:pPr>
                <a:endParaRPr lang="cs-CZ" sz="2000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A7E90565-D954-4AC7-9756-A862AF0FA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850" y="2276856"/>
                <a:ext cx="10656846" cy="3900107"/>
              </a:xfrm>
              <a:blipFill>
                <a:blip r:embed="rId2"/>
                <a:stretch>
                  <a:fillRect l="-515" t="-17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1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66078F7-2BAD-460B-A82E-060E2C06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cs-CZ" sz="3400"/>
              <a:t>Výsledky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BFD585E-A84C-4311-936F-2FABBCB24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2684095"/>
                <a:ext cx="4443154" cy="34928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1800" dirty="0"/>
                  <a:t>Uvažujeme:</a:t>
                </a:r>
              </a:p>
              <a:p>
                <a:r>
                  <a:rPr lang="cs-CZ" sz="1800" dirty="0"/>
                  <a:t>Válcová komora:</a:t>
                </a:r>
              </a:p>
              <a:p>
                <a:pPr lvl="1"/>
                <a:r>
                  <a:rPr lang="cs-CZ" sz="1800" dirty="0"/>
                  <a:t>Délka L = 15 cm</a:t>
                </a:r>
              </a:p>
              <a:p>
                <a:pPr lvl="1"/>
                <a:r>
                  <a:rPr lang="cs-CZ" sz="1800" dirty="0"/>
                  <a:t>Poloměr R = 5 cm</a:t>
                </a:r>
              </a:p>
              <a:p>
                <a:r>
                  <a:rPr lang="cs-CZ" sz="1800" dirty="0"/>
                  <a:t>Teplota T = 300 K</a:t>
                </a:r>
              </a:p>
              <a:p>
                <a:r>
                  <a:rPr lang="cs-CZ" sz="1800" dirty="0"/>
                  <a:t>Hustota iontového proudu i = 0,5 mA/cm</a:t>
                </a:r>
                <a:r>
                  <a:rPr lang="cs-CZ" sz="1800" baseline="30000" dirty="0"/>
                  <a:t>2 </a:t>
                </a:r>
              </a:p>
              <a:p>
                <a:r>
                  <a:rPr lang="cs-CZ" sz="1800" dirty="0"/>
                  <a:t>Rozprašovací výtěžek Y = 0,5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sz="1800" b="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cs-CZ" sz="1800" b="0" i="0"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cs-CZ" sz="18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1800" b="0" i="1">
                        <a:latin typeface="Cambria Math" panose="02040503050406030204" pitchFamily="18" charset="0"/>
                      </a:rPr>
                      <m:t>2×</m:t>
                    </m:r>
                    <m:r>
                      <a:rPr lang="cs-CZ" sz="1800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cs-CZ" sz="18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cs-CZ" sz="18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cs-CZ" sz="1800" dirty="0"/>
              </a:p>
              <a:p>
                <a:r>
                  <a:rPr lang="cs-CZ" sz="1800" dirty="0"/>
                  <a:t>Počet řezů = 64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BFD585E-A84C-4311-936F-2FABBCB24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2684095"/>
                <a:ext cx="4443154" cy="3492868"/>
              </a:xfrm>
              <a:blipFill>
                <a:blip r:embed="rId2"/>
                <a:stretch>
                  <a:fillRect l="-1236" t="-157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9D796F12-DDBC-4ADD-A4AC-A976F5324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251831"/>
            <a:ext cx="6440424" cy="42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3638050-1E0A-44F4-93DB-1CD5257C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cs-CZ" sz="4000"/>
              <a:t>Vliv tlaku při konstantní velikosti štěrbiny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9E3A96-0B76-46A7-A5CE-97621FB86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55" y="2212959"/>
            <a:ext cx="10168128" cy="866488"/>
          </a:xfrm>
        </p:spPr>
        <p:txBody>
          <a:bodyPr>
            <a:normAutofit/>
          </a:bodyPr>
          <a:lstStyle/>
          <a:p>
            <a:r>
              <a:rPr lang="cs-CZ" sz="2200" dirty="0"/>
              <a:t>Tlak se mění v rozmezí 50 až 110 Pa</a:t>
            </a:r>
          </a:p>
          <a:p>
            <a:r>
              <a:rPr lang="en-US" sz="2200" dirty="0" err="1"/>
              <a:t>Zkoum</a:t>
            </a:r>
            <a:r>
              <a:rPr lang="cs-CZ" sz="2200" dirty="0" err="1"/>
              <a:t>ány</a:t>
            </a:r>
            <a:r>
              <a:rPr lang="cs-CZ" sz="2200" dirty="0"/>
              <a:t> dvě varianty závislosti tlaku na průtoku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E0BE7017-A59C-479C-8D82-50917AD97B92}"/>
                  </a:ext>
                </a:extLst>
              </p:cNvPr>
              <p:cNvSpPr txBox="1"/>
              <p:nvPr/>
            </p:nvSpPr>
            <p:spPr>
              <a:xfrm>
                <a:off x="784455" y="3172176"/>
                <a:ext cx="4341755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s-CZ" sz="2200" dirty="0">
                    <a:solidFill>
                      <a:schemeClr val="accent2"/>
                    </a:solidFill>
                  </a:rPr>
                  <a:t>Ideální závislost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cs-CZ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cs-CZ" sz="2400" b="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cs-CZ" sz="2400" b="0" i="1" dirty="0"/>
                  <a:t>v </a:t>
                </a:r>
                <a:r>
                  <a:rPr lang="cs-CZ" sz="2400" b="0" dirty="0"/>
                  <a:t>je konstantní</a:t>
                </a:r>
                <a:endParaRPr lang="cs-CZ" sz="2400" b="0" i="1" dirty="0"/>
              </a:p>
            </p:txBody>
          </p:sp>
        </mc:Choice>
        <mc:Fallback xmlns=""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E0BE7017-A59C-479C-8D82-50917AD9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55" y="3172176"/>
                <a:ext cx="4341755" cy="1538883"/>
              </a:xfrm>
              <a:prstGeom prst="rect">
                <a:avLst/>
              </a:prstGeom>
              <a:blipFill>
                <a:blip r:embed="rId2"/>
                <a:stretch>
                  <a:fillRect l="-1966" t="-2372" b="-79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6413E5CF-E1CF-4697-9595-DA0B7D2408E7}"/>
                  </a:ext>
                </a:extLst>
              </p:cNvPr>
              <p:cNvSpPr txBox="1"/>
              <p:nvPr/>
            </p:nvSpPr>
            <p:spPr>
              <a:xfrm>
                <a:off x="784455" y="4804222"/>
                <a:ext cx="5130595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s-CZ" sz="2200" dirty="0">
                    <a:solidFill>
                      <a:schemeClr val="accent2"/>
                    </a:solidFill>
                  </a:rPr>
                  <a:t>Experimentální závislost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cs-CZ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cs-CZ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cs-CZ" sz="2400" i="1" dirty="0"/>
                  <a:t>v</a:t>
                </a:r>
                <a:r>
                  <a:rPr lang="cs-CZ" sz="2400" dirty="0"/>
                  <a:t> roste s rostoucím tlakem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6413E5CF-E1CF-4697-9595-DA0B7D24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55" y="4804222"/>
                <a:ext cx="5130595" cy="1538883"/>
              </a:xfrm>
              <a:prstGeom prst="rect">
                <a:avLst/>
              </a:prstGeom>
              <a:blipFill>
                <a:blip r:embed="rId3"/>
                <a:stretch>
                  <a:fillRect l="-1665" t="-2767" b="-79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09310320-33DF-404B-B677-A9304C2C6330}"/>
                  </a:ext>
                </a:extLst>
              </p:cNvPr>
              <p:cNvSpPr txBox="1"/>
              <p:nvPr/>
            </p:nvSpPr>
            <p:spPr>
              <a:xfrm>
                <a:off x="8532206" y="2276856"/>
                <a:ext cx="2243241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𝑠𝑐𝑐𝑚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cs-CZ" sz="18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09310320-33DF-404B-B677-A9304C2C6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06" y="2276856"/>
                <a:ext cx="2243241" cy="94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398521E6-7067-42F9-BA42-91EEE43B5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6" y="3079447"/>
            <a:ext cx="4391142" cy="36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4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DF0BF92-11D3-476B-A68C-6E990932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cs-CZ" sz="3200"/>
              <a:t>Ideální případ – tlak přímo úměrný průtoku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A848D2E5-BC57-4750-8E55-20067E5BD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0106" y="586822"/>
                <a:ext cx="6106742" cy="1645920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cs-CZ" sz="2000" b="0" dirty="0"/>
              </a:p>
            </p:txBody>
          </p:sp>
        </mc:Choice>
        <mc:Fallback xmlns="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A848D2E5-BC57-4750-8E55-20067E5BD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0106" y="586822"/>
                <a:ext cx="6106742" cy="1645920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ázek 3">
            <a:extLst>
              <a:ext uri="{FF2B5EF4-FFF2-40B4-BE49-F238E27FC236}">
                <a16:creationId xmlns:a16="http://schemas.microsoft.com/office/drawing/2014/main" id="{F6189BED-A585-4525-8841-906BA583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" y="2729397"/>
            <a:ext cx="5219272" cy="348386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7FB7FC9-6F3C-4A75-BD6F-AA0A3D76F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86" y="2729397"/>
            <a:ext cx="5219271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0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0199F2-7F76-40D3-A654-7DA989FA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Experimentální</a:t>
            </a:r>
            <a:r>
              <a:rPr lang="en-US" sz="3200" dirty="0"/>
              <a:t> </a:t>
            </a:r>
            <a:r>
              <a:rPr lang="en-US" sz="3200" dirty="0" err="1"/>
              <a:t>případ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7042D630-912B-48D0-B0B7-C5A2AC79E4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0106" y="586822"/>
                <a:ext cx="6106742" cy="16459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endParaRPr lang="cs-CZ" sz="20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=1,8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+25,2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7042D630-912B-48D0-B0B7-C5A2AC79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06" y="586822"/>
                <a:ext cx="6106742" cy="1645920"/>
              </a:xfrm>
              <a:prstGeom prst="rect">
                <a:avLst/>
              </a:prstGeo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25C2A24-113D-4A44-8F28-1A479B205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0324"/>
            <a:ext cx="5219271" cy="348386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A4F71A2-326A-41A5-BDFB-20939DBA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" y="2720324"/>
            <a:ext cx="521927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DCA6A5-A06A-45EC-95DA-686C9185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Vliv</a:t>
            </a:r>
            <a:r>
              <a:rPr lang="en-US" sz="3200" dirty="0"/>
              <a:t> </a:t>
            </a:r>
            <a:r>
              <a:rPr lang="en-US" sz="3200" dirty="0" err="1"/>
              <a:t>velikosti</a:t>
            </a:r>
            <a:r>
              <a:rPr lang="en-US" sz="3200" dirty="0"/>
              <a:t> </a:t>
            </a:r>
            <a:r>
              <a:rPr lang="en-US" sz="3200" dirty="0" err="1"/>
              <a:t>štěrbiny</a:t>
            </a:r>
            <a:r>
              <a:rPr lang="en-US" sz="3200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F00173C4-FB68-43F2-950B-868C3FDB6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0106" y="586822"/>
                <a:ext cx="6106742" cy="16459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=86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Pa</m:t>
                    </m:r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=40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800" b="0" i="0">
                        <a:latin typeface="Cambria Math" panose="02040503050406030204" pitchFamily="18" charset="0"/>
                      </a:rPr>
                      <m:t>ž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120 </m:t>
                    </m:r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sccm</m:t>
                    </m:r>
                  </m:oMath>
                </a14:m>
                <a:endParaRPr lang="en-US" sz="1800" b="0" dirty="0"/>
              </a:p>
              <a:p>
                <a:r>
                  <a:rPr lang="en-US" sz="1800" dirty="0" err="1"/>
                  <a:t>Zvýšení</a:t>
                </a:r>
                <a:r>
                  <a:rPr lang="en-US" sz="1800" dirty="0"/>
                  <a:t> </a:t>
                </a:r>
                <a:r>
                  <a:rPr lang="en-US" sz="1800" dirty="0" err="1"/>
                  <a:t>unášivé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rychlosti</a:t>
                </a:r>
                <a:r>
                  <a:rPr lang="cs-CZ" sz="1800" dirty="0"/>
                  <a:t> -</a:t>
                </a:r>
                <a:r>
                  <a:rPr lang="en-US" sz="1800" dirty="0"/>
                  <a:t>&gt; </a:t>
                </a:r>
                <a:r>
                  <a:rPr lang="en-US" sz="1800" dirty="0" err="1"/>
                  <a:t>pokles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doby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setrv</a:t>
                </a:r>
                <a:r>
                  <a:rPr lang="cs-CZ" sz="1800" dirty="0" err="1"/>
                  <a:t>ání</a:t>
                </a:r>
                <a:r>
                  <a:rPr lang="cs-CZ" sz="1800" dirty="0"/>
                  <a:t> nanočástic v komoře</a:t>
                </a:r>
                <a:endParaRPr lang="en-US" sz="1800" dirty="0"/>
              </a:p>
              <a:p>
                <a:r>
                  <a:rPr lang="en-US" sz="1800" dirty="0" err="1"/>
                  <a:t>Snížení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koncentrace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kovových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atomů</a:t>
                </a:r>
                <a:endParaRPr lang="en-US" sz="1800" dirty="0"/>
              </a:p>
            </p:txBody>
          </p:sp>
        </mc:Choice>
        <mc:Fallback xmlns="">
          <p:sp>
            <p:nvSpPr>
              <p:cNvPr id="6" name="Zástupný obsah 2">
                <a:extLst>
                  <a:ext uri="{FF2B5EF4-FFF2-40B4-BE49-F238E27FC236}">
                    <a16:creationId xmlns:a16="http://schemas.microsoft.com/office/drawing/2014/main" id="{F00173C4-FB68-43F2-950B-868C3FDB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06" y="586822"/>
                <a:ext cx="6106742" cy="1645920"/>
              </a:xfrm>
              <a:prstGeom prst="rect">
                <a:avLst/>
              </a:prstGeom>
              <a:blipFill>
                <a:blip r:embed="rId2"/>
                <a:stretch>
                  <a:fillRect l="-599" t="-1852" r="-1497" b="-5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C8C6CDFB-1A70-436D-8615-2E589B717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" y="2729397"/>
            <a:ext cx="5219272" cy="3483864"/>
          </a:xfrm>
          <a:prstGeom prst="rect">
            <a:avLst/>
          </a:prstGeom>
        </p:spPr>
      </p:pic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CFFEB3A-E3D8-43F5-A5DD-4CDE3EDE1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86" y="2729397"/>
            <a:ext cx="5219271" cy="3483864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931D25F6-E3B9-48B6-AD61-669A2460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9" y="267613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122CD1-2419-4610-8B69-3F426ABA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Agregační</a:t>
            </a:r>
            <a:r>
              <a:rPr lang="en-US" dirty="0"/>
              <a:t> </a:t>
            </a:r>
            <a:r>
              <a:rPr lang="en-US" dirty="0" err="1"/>
              <a:t>komora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10DB28-66B9-4181-BC26-D5487161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2000" dirty="0"/>
              <a:t>Nanočástice jsou shluk (kovových) atomů</a:t>
            </a:r>
          </a:p>
          <a:p>
            <a:r>
              <a:rPr lang="cs-CZ" sz="2000" dirty="0"/>
              <a:t>Tlak řádově 10-100 Pa</a:t>
            </a:r>
          </a:p>
          <a:p>
            <a:r>
              <a:rPr lang="cs-CZ" sz="2000" dirty="0"/>
              <a:t>Pracovní plyn (většinou Ar):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sz="2000" dirty="0"/>
              <a:t>Přiveden před terč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sz="2000" dirty="0"/>
              <a:t>Obtéká kolem magnetronu</a:t>
            </a:r>
          </a:p>
          <a:p>
            <a:r>
              <a:rPr lang="cs-CZ" sz="2000" dirty="0"/>
              <a:t>Rozprášené atomy jsou </a:t>
            </a:r>
            <a:r>
              <a:rPr lang="en-US" sz="2000" dirty="0"/>
              <a:t>un</a:t>
            </a:r>
            <a:r>
              <a:rPr lang="cs-CZ" sz="2000" dirty="0" err="1"/>
              <a:t>ášeny</a:t>
            </a:r>
            <a:r>
              <a:rPr lang="cs-CZ" sz="2000" dirty="0"/>
              <a:t> pracovním plynem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028D3AE-9BCD-4A7E-891E-9B0AE73D5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98690"/>
            <a:ext cx="6019331" cy="32573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8124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1748AE-3A8A-4AC7-B786-B191A41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Vliv vypnutí procesu difúze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1A69BC0E-AD32-48E0-81E5-45E892AA6B68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</a:t>
            </a:r>
            <a:r>
              <a:rPr lang="en-US" sz="2000" dirty="0"/>
              <a:t>liv </a:t>
            </a:r>
            <a:r>
              <a:rPr lang="en-US" sz="2000" dirty="0" err="1"/>
              <a:t>především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menší</a:t>
            </a:r>
            <a:r>
              <a:rPr lang="en-US" sz="2000" dirty="0"/>
              <a:t> </a:t>
            </a:r>
            <a:r>
              <a:rPr lang="en-US" sz="2000" dirty="0" err="1"/>
              <a:t>nanočástice</a:t>
            </a:r>
            <a:endParaRPr lang="en-US" sz="2000" dirty="0"/>
          </a:p>
          <a:p>
            <a:pPr lvl="1"/>
            <a:r>
              <a:rPr lang="cs-CZ" sz="1600" dirty="0"/>
              <a:t>efekt závislosti </a:t>
            </a:r>
            <a:r>
              <a:rPr lang="cs-CZ" sz="1600" i="1" dirty="0"/>
              <a:t>D</a:t>
            </a:r>
            <a:r>
              <a:rPr lang="cs-CZ" sz="1600" dirty="0"/>
              <a:t> na velikosti nanočástice</a:t>
            </a:r>
            <a:endParaRPr lang="en-US" sz="1600" dirty="0"/>
          </a:p>
          <a:p>
            <a:r>
              <a:rPr lang="en-US" sz="2000" dirty="0"/>
              <a:t>Bez </a:t>
            </a:r>
            <a:r>
              <a:rPr lang="en-US" sz="2000" dirty="0" err="1"/>
              <a:t>difúze</a:t>
            </a:r>
            <a:r>
              <a:rPr lang="en-US" sz="2000" dirty="0"/>
              <a:t> </a:t>
            </a:r>
            <a:r>
              <a:rPr lang="cs-CZ" sz="2000" dirty="0"/>
              <a:t>zůstane </a:t>
            </a:r>
            <a:r>
              <a:rPr lang="en-US" sz="2000" dirty="0" err="1"/>
              <a:t>více</a:t>
            </a:r>
            <a:r>
              <a:rPr lang="en-US" sz="2000" dirty="0"/>
              <a:t> </a:t>
            </a:r>
            <a:r>
              <a:rPr lang="en-US" sz="2000" dirty="0" err="1"/>
              <a:t>nanočástic</a:t>
            </a:r>
            <a:r>
              <a:rPr lang="en-US" sz="2000" dirty="0"/>
              <a:t> v </a:t>
            </a:r>
            <a:r>
              <a:rPr lang="en-US" sz="2000" dirty="0" err="1"/>
              <a:t>systému</a:t>
            </a:r>
            <a:endParaRPr lang="cs-CZ" sz="2000" dirty="0"/>
          </a:p>
          <a:p>
            <a:pPr lvl="1"/>
            <a:r>
              <a:rPr lang="cs-CZ" sz="1600" dirty="0"/>
              <a:t>difúze ke stěně představuje proces pohlcující nanočástice</a:t>
            </a:r>
          </a:p>
          <a:p>
            <a:endParaRPr lang="cs-CZ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C9F476F-CAB4-4300-8D35-A6B9AE8C0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418425"/>
            <a:ext cx="6019331" cy="4017903"/>
          </a:xfrm>
          <a:prstGeom prst="rect">
            <a:avLst/>
          </a:prstGeom>
          <a:effectLst/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2DCC75E-1F29-4441-B37B-119B8834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21" y="1255059"/>
            <a:ext cx="6546246" cy="43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4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117FABD-BD67-48F6-B7B6-D401E9E37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19138"/>
            <a:ext cx="6823075" cy="1120775"/>
          </a:xfrm>
          <a:prstGeom prst="rect">
            <a:avLst/>
          </a:prstGeom>
        </p:spPr>
      </p:pic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54306F1-2F1D-4056-AC67-D0A5C9F6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08175"/>
            <a:ext cx="6823075" cy="4394200"/>
          </a:xfr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5B5D0898-8CEA-4D1A-9699-7B1359E5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Porovnání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experimentem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0573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3208B0-6AE4-4D00-B4A6-EAE1B7CC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E5F3718-A583-44B1-B156-8188185C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50606"/>
          </a:xfrm>
        </p:spPr>
        <p:txBody>
          <a:bodyPr/>
          <a:lstStyle/>
          <a:p>
            <a:r>
              <a:rPr lang="cs-CZ" dirty="0"/>
              <a:t>Vyvinut model na simulování růstu a pohybu nanočástic v agregační komoře – Monte Carlo metoda</a:t>
            </a:r>
          </a:p>
          <a:p>
            <a:r>
              <a:rPr lang="cs-CZ" dirty="0"/>
              <a:t>Zahrnuté procesy (pro nanočástice): nukleace, pohyb podél osy komory, difúze ke stěnám, záchyt atomů nanočásticí</a:t>
            </a:r>
          </a:p>
          <a:p>
            <a:r>
              <a:rPr lang="cs-CZ" dirty="0"/>
              <a:t>Zkoumána závislost rozdělení velikostí na velikosti výstupní štěrbiny a na průtoku Ar</a:t>
            </a:r>
          </a:p>
          <a:p>
            <a:r>
              <a:rPr lang="cs-CZ" dirty="0"/>
              <a:t>Uspokojivý kvalitativní soulad s experimenty, příspěvek k porozumění fyzikálním procesů v agregační komoře</a:t>
            </a:r>
          </a:p>
          <a:p>
            <a:endParaRPr lang="en-GB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E6825C0-B3DB-4F3F-851C-7FC49525109D}"/>
              </a:ext>
            </a:extLst>
          </p:cNvPr>
          <p:cNvSpPr txBox="1"/>
          <p:nvPr/>
        </p:nvSpPr>
        <p:spPr>
          <a:xfrm>
            <a:off x="838200" y="6114361"/>
            <a:ext cx="1024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Experimentální výsledky převzaty: </a:t>
            </a:r>
            <a:r>
              <a:rPr lang="cs-CZ" sz="1200" dirty="0" err="1"/>
              <a:t>Batková</a:t>
            </a:r>
            <a:r>
              <a:rPr lang="cs-CZ" sz="1200" dirty="0"/>
              <a:t>, Š., T. Kozák, S. </a:t>
            </a:r>
            <a:r>
              <a:rPr lang="cs-CZ" sz="1200" dirty="0" err="1"/>
              <a:t>Haviar</a:t>
            </a:r>
            <a:r>
              <a:rPr lang="cs-CZ" sz="1200" dirty="0"/>
              <a:t>, P. Mareš a J. Čapek: </a:t>
            </a:r>
            <a:r>
              <a:rPr lang="cs-CZ" sz="1200" dirty="0" err="1"/>
              <a:t>Effect</a:t>
            </a:r>
            <a:r>
              <a:rPr lang="cs-CZ" sz="1200" dirty="0"/>
              <a:t> </a:t>
            </a:r>
            <a:r>
              <a:rPr lang="cs-CZ" sz="1200" dirty="0" err="1"/>
              <a:t>of</a:t>
            </a:r>
            <a:r>
              <a:rPr lang="cs-CZ" sz="1200" dirty="0"/>
              <a:t> exit-</a:t>
            </a:r>
            <a:r>
              <a:rPr lang="cs-CZ" sz="1200" dirty="0" err="1"/>
              <a:t>orifice</a:t>
            </a:r>
            <a:r>
              <a:rPr lang="cs-CZ" sz="1200" dirty="0"/>
              <a:t> </a:t>
            </a:r>
            <a:r>
              <a:rPr lang="cs-CZ" sz="1200" dirty="0" err="1"/>
              <a:t>diameter</a:t>
            </a:r>
            <a:r>
              <a:rPr lang="cs-CZ" sz="1200" dirty="0"/>
              <a:t> on </a:t>
            </a:r>
            <a:r>
              <a:rPr lang="cs-CZ" sz="1200" dirty="0" err="1"/>
              <a:t>Cu</a:t>
            </a:r>
            <a:r>
              <a:rPr lang="cs-CZ" sz="1200" dirty="0"/>
              <a:t> </a:t>
            </a:r>
            <a:r>
              <a:rPr lang="cs-CZ" sz="1200" dirty="0" err="1"/>
              <a:t>nanoparticles</a:t>
            </a:r>
            <a:r>
              <a:rPr lang="cs-CZ" sz="1200" dirty="0"/>
              <a:t> </a:t>
            </a:r>
            <a:r>
              <a:rPr lang="cs-CZ" sz="1200" dirty="0" err="1"/>
              <a:t>produced</a:t>
            </a:r>
            <a:r>
              <a:rPr lang="cs-CZ" sz="1200" dirty="0"/>
              <a:t> by </a:t>
            </a:r>
            <a:r>
              <a:rPr lang="cs-CZ" sz="1200" dirty="0" err="1"/>
              <a:t>gas-aggregation</a:t>
            </a:r>
            <a:r>
              <a:rPr lang="cs-CZ" sz="1200" dirty="0"/>
              <a:t> source. </a:t>
            </a:r>
            <a:r>
              <a:rPr lang="cs-CZ" sz="1200" dirty="0" err="1"/>
              <a:t>Surface</a:t>
            </a:r>
            <a:r>
              <a:rPr lang="cs-CZ" sz="1200" dirty="0"/>
              <a:t> and </a:t>
            </a:r>
            <a:r>
              <a:rPr lang="cs-CZ" sz="1200" dirty="0" err="1"/>
              <a:t>Coatings</a:t>
            </a:r>
            <a:r>
              <a:rPr lang="cs-CZ" sz="1200" dirty="0"/>
              <a:t> Technology, 2021. </a:t>
            </a:r>
          </a:p>
        </p:txBody>
      </p:sp>
    </p:spTree>
    <p:extLst>
      <p:ext uri="{BB962C8B-B14F-4D97-AF65-F5344CB8AC3E}">
        <p14:creationId xmlns:p14="http://schemas.microsoft.com/office/powerpoint/2010/main" val="304987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558635-509E-4BB2-8B4E-19AF1C1C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oponenta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6B73478-9B91-4B93-B138-E7830CC07A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cs-CZ" dirty="0"/>
                  <a:t>Vzhledem k důležitosti popisu záchytu kovových atomů nanočásticí pro mode považuji jeho popis implementace v práci za nedostatečný. Můžete popsat v jakém vztahu je funkce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cs-CZ" dirty="0"/>
                  <a:t>, </a:t>
                </a:r>
                <a:r>
                  <a:rPr lang="cs-CZ" dirty="0" err="1"/>
                  <a:t>Erlangovo</a:t>
                </a:r>
                <a:r>
                  <a:rPr lang="cs-CZ" dirty="0"/>
                  <a:t> rozdělení – rovnice (4.51), k funkci </a:t>
                </a:r>
                <a:r>
                  <a:rPr lang="cs-CZ" dirty="0" err="1"/>
                  <a:t>Erl</a:t>
                </a:r>
                <a:r>
                  <a:rPr lang="cs-CZ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i="1" smtClean="0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cs-CZ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 – rovnice (4.52)? Jak je určován čas růstu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cs-CZ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 z funkce </a:t>
                </a:r>
                <a:r>
                  <a:rPr lang="cs-CZ" dirty="0" err="1"/>
                  <a:t>Erl</a:t>
                </a:r>
                <a:r>
                  <a:rPr lang="cs-CZ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cs-CZ" dirty="0"/>
                  <a:t>Pro popis výsledků modelu používáte veličinu „průměrný tok nanočástic z agregační komory“, popř. zkráceně „tok nanočástic“, s jednotkou počet částic/s. Jak je tato veličina definována a počítána z výsledků modelu? Tato informace není v textu práce uvedena. Je v této veličině zohledněna velikost výstupní štěrbiny z agregační komory a jak?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cs-CZ" dirty="0"/>
                  <a:t>Při volbě simulačních podmínek jste uvažoval teplotu argonu 300K, i když v literatuře, s kterou srovnáváte výsledky modelu, je uvedena teplota 373K. Proč byla zvolena takto nízká simulační teplota? Jak by se projevilo zvýšení teploty argonu na procesech uvažovaných v modelu a na celkovém výsledku simulace?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6B73478-9B91-4B93-B138-E7830CC07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58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7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ástupný obsah 2">
                <a:extLst>
                  <a:ext uri="{FF2B5EF4-FFF2-40B4-BE49-F238E27FC236}">
                    <a16:creationId xmlns:a16="http://schemas.microsoft.com/office/drawing/2014/main" id="{D5842583-35A3-4B28-A0D8-4AB74114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816" y="307107"/>
                <a:ext cx="10515600" cy="1246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cs-CZ" sz="1800" dirty="0"/>
                  <a:t>Vzhledem k důležitosti popisu záchytu kovových atomů nanočásticí pro mode považuji jeho popis implementace v práci za nedostatečný. Můžete popsat v jakém vztahu je funkce </a:t>
                </a:r>
                <a14:m>
                  <m:oMath xmlns:m="http://schemas.openxmlformats.org/officeDocument/2006/math">
                    <m:r>
                      <a:rPr lang="cs-CZ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cs-CZ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cs-CZ" sz="1800" dirty="0"/>
                  <a:t>, </a:t>
                </a:r>
                <a:r>
                  <a:rPr lang="cs-CZ" sz="1800" dirty="0" err="1"/>
                  <a:t>Erlangovo</a:t>
                </a:r>
                <a:r>
                  <a:rPr lang="cs-CZ" sz="1800" dirty="0"/>
                  <a:t> rozdělení – rovnice (4.51), k funkci </a:t>
                </a:r>
                <a:r>
                  <a:rPr lang="cs-CZ" sz="1800" dirty="0" err="1"/>
                  <a:t>Erl</a:t>
                </a:r>
                <a:r>
                  <a:rPr lang="cs-CZ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180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cs-C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cs-CZ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1800" i="1" smtClean="0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cs-CZ" sz="18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sz="1800" dirty="0"/>
                  <a:t> – rovnice (4.52)? Jak je určován čas růstu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180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cs-CZ" sz="1800" dirty="0"/>
                  <a:t> z funkce </a:t>
                </a:r>
                <a:r>
                  <a:rPr lang="cs-CZ" sz="1800" dirty="0" err="1"/>
                  <a:t>Erl</a:t>
                </a:r>
                <a:r>
                  <a:rPr lang="cs-CZ" sz="1800" dirty="0"/>
                  <a:t>?</a:t>
                </a:r>
              </a:p>
              <a:p>
                <a:endParaRPr lang="cs-CZ" sz="1600" dirty="0"/>
              </a:p>
            </p:txBody>
          </p:sp>
        </mc:Choice>
        <mc:Fallback xmlns="">
          <p:sp>
            <p:nvSpPr>
              <p:cNvPr id="4" name="Zástupný obsah 2">
                <a:extLst>
                  <a:ext uri="{FF2B5EF4-FFF2-40B4-BE49-F238E27FC236}">
                    <a16:creationId xmlns:a16="http://schemas.microsoft.com/office/drawing/2014/main" id="{D5842583-35A3-4B28-A0D8-4AB74114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16" y="307107"/>
                <a:ext cx="10515600" cy="1246272"/>
              </a:xfrm>
              <a:prstGeom prst="rect">
                <a:avLst/>
              </a:prstGeom>
              <a:blipFill>
                <a:blip r:embed="rId2"/>
                <a:stretch>
                  <a:fillRect l="-522" t="-4390" r="-4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8">
                <a:extLst>
                  <a:ext uri="{FF2B5EF4-FFF2-40B4-BE49-F238E27FC236}">
                    <a16:creationId xmlns:a16="http://schemas.microsoft.com/office/drawing/2014/main" id="{4FE38E62-D23D-43AE-A1D5-75E4C8233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4816" y="1797174"/>
                <a:ext cx="9726978" cy="456643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cs-CZ" sz="2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cs-CZ" sz="2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s-CZ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cs-CZ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Erl</m:t>
                    </m:r>
                    <m:d>
                      <m:d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cs-CZ" sz="2200" b="0" i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b>
                              <m:sSubPr>
                                <m:ctrlP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cs-CZ" sz="2200" dirty="0"/>
                  <a:t> - náhodný vzorek z </a:t>
                </a:r>
                <a:r>
                  <a:rPr lang="cs-CZ" sz="2200" dirty="0" err="1"/>
                  <a:t>Erl</a:t>
                </a:r>
                <a:r>
                  <a:rPr lang="cs-CZ" sz="2200" dirty="0"/>
                  <a:t> rozdělení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1800" b="0" i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cs-CZ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b="0" i="1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cs-CZ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sz="1800" dirty="0"/>
                  <a:t> - počet velikostí v indexu velikosti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1800" b="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1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cs-CZ" sz="1800" dirty="0"/>
                  <a:t> - frekvence pro mediánovou velikost</a:t>
                </a:r>
              </a:p>
              <a:p>
                <a:pPr marL="0" indent="0">
                  <a:buNone/>
                </a:pPr>
                <a:r>
                  <a:rPr lang="cs-CZ" sz="2200" dirty="0"/>
                  <a:t>Implementace v modelu:</a:t>
                </a:r>
              </a:p>
              <a:p>
                <a:r>
                  <a:rPr lang="cs-CZ" sz="2200" dirty="0"/>
                  <a:t>Prahová hodnota dána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cs-CZ" sz="22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cs-CZ" sz="2200" b="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cs-CZ" sz="2200" dirty="0"/>
              </a:p>
              <a:p>
                <a:r>
                  <a:rPr lang="cs-CZ" sz="2200" dirty="0" err="1"/>
                  <a:t>Nasčítávání</a:t>
                </a:r>
                <a:r>
                  <a:rPr lang="cs-CZ" sz="2200" dirty="0"/>
                  <a:t> při pohybu </a:t>
                </a:r>
                <a:br>
                  <a:rPr lang="cs-CZ" sz="22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s-CZ" sz="22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Δ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cs-CZ" sz="2200" dirty="0"/>
              </a:p>
              <a:p>
                <a:r>
                  <a:rPr lang="cs-CZ" sz="2200" dirty="0"/>
                  <a:t>Provedení události: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cs-CZ" sz="2200" dirty="0"/>
                  <a:t> 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8">
                <a:extLst>
                  <a:ext uri="{FF2B5EF4-FFF2-40B4-BE49-F238E27FC236}">
                    <a16:creationId xmlns:a16="http://schemas.microsoft.com/office/drawing/2014/main" id="{4FE38E62-D23D-43AE-A1D5-75E4C8233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816" y="1797174"/>
                <a:ext cx="9726978" cy="4566432"/>
              </a:xfrm>
              <a:blipFill>
                <a:blip r:embed="rId3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85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F5DE61-5139-43E1-888A-EE1A0889B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653300"/>
                <a:ext cx="4352927" cy="555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cs-CZ" sz="22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cs-CZ" sz="2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cs-CZ" sz="22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s-CZ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cs-CZ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Erl</m:t>
                    </m:r>
                    <m:d>
                      <m:d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cs-CZ" sz="2200" b="0" i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b>
                              <m:sSubPr>
                                <m:ctrlP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cs-CZ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cs-CZ" sz="2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sz="2200" dirty="0"/>
                  <a:t> - počet velikostí v indexu velikosti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cs-CZ" sz="2200" dirty="0"/>
                  <a:t> - frekvence pro mediánovou velikost</a:t>
                </a:r>
              </a:p>
              <a:p>
                <a:pPr marL="0" indent="0">
                  <a:buNone/>
                </a:pPr>
                <a:r>
                  <a:rPr lang="cs-CZ" sz="2200" dirty="0"/>
                  <a:t>Implementace v modelu:</a:t>
                </a:r>
              </a:p>
              <a:p>
                <a:r>
                  <a:rPr lang="cs-CZ" sz="2200" dirty="0"/>
                  <a:t>Prahová hodnota dána vzorkem 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cs-CZ" sz="2200" b="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cs-CZ" sz="2200" dirty="0"/>
              </a:p>
              <a:p>
                <a:r>
                  <a:rPr lang="cs-CZ" sz="2200" dirty="0" err="1"/>
                  <a:t>Nasčítávání</a:t>
                </a:r>
                <a:r>
                  <a:rPr lang="cs-CZ" sz="2200" dirty="0"/>
                  <a:t> při pohybu </a:t>
                </a:r>
                <a:br>
                  <a:rPr lang="cs-CZ" sz="22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cs-CZ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cs-CZ" sz="22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s-CZ" sz="22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lang="cs-CZ" sz="2200" b="0" i="0">
                        <a:latin typeface="Cambria Math" panose="02040503050406030204" pitchFamily="18" charset="0"/>
                      </a:rPr>
                      <m:t>Δ</m:t>
                    </m:r>
                    <m:r>
                      <a:rPr lang="cs-CZ" sz="22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cs-CZ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F5DE61-5139-43E1-888A-EE1A0889B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653300"/>
                <a:ext cx="4352927" cy="5551399"/>
              </a:xfrm>
              <a:blipFill>
                <a:blip r:embed="rId2"/>
                <a:stretch>
                  <a:fillRect l="-167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>
            <a:extLst>
              <a:ext uri="{FF2B5EF4-FFF2-40B4-BE49-F238E27FC236}">
                <a16:creationId xmlns:a16="http://schemas.microsoft.com/office/drawing/2014/main" id="{4BE27619-A5FE-4257-88A5-5681DB1C3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r="3" b="3"/>
          <a:stretch/>
        </p:blipFill>
        <p:spPr>
          <a:xfrm>
            <a:off x="5191126" y="1031791"/>
            <a:ext cx="6670319" cy="4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6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F99493-B0E8-4B30-B789-0E4A2E81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1800" dirty="0">
                <a:latin typeface="+mn-lt"/>
              </a:rPr>
              <a:t>2. Pro popis výsledků modelu používáte veličinu „průměrný tok nanočástic z agregační komory“, popř. zkráceně „tok nanočástic“, s jednotkou počet částic/s. Jak je tato veličina definována a počítána z výsledků modelu? Tato informace není v textu práce uvedena. Je v této veličině zohledněna velikost výstupní štěrbiny z agregační komory a jak?</a:t>
            </a:r>
            <a:br>
              <a:rPr lang="cs-CZ" sz="1800" dirty="0">
                <a:latin typeface="+mn-lt"/>
              </a:rPr>
            </a:br>
            <a:endParaRPr lang="cs-CZ" sz="1800" dirty="0">
              <a:latin typeface="+mn-lt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48E314-ECA1-4EDC-AE3E-5CE275E18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Podíl počtu prošlých nanočástic výstupní štěrbinou za dobu simulace a doby simulace</a:t>
            </a:r>
          </a:p>
          <a:p>
            <a:r>
              <a:rPr lang="cs-CZ" dirty="0"/>
              <a:t>Velikost nanočástic nebyla zohledněna, lze přidat a udělat statistiku hmotnostního toku</a:t>
            </a:r>
          </a:p>
          <a:p>
            <a:r>
              <a:rPr lang="cs-CZ" dirty="0"/>
              <a:t>Výstupní štěrbina nebyla zohledněna</a:t>
            </a:r>
          </a:p>
        </p:txBody>
      </p:sp>
    </p:spTree>
    <p:extLst>
      <p:ext uri="{BB962C8B-B14F-4D97-AF65-F5344CB8AC3E}">
        <p14:creationId xmlns:p14="http://schemas.microsoft.com/office/powerpoint/2010/main" val="117481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8DABD9-9745-45FF-AF84-CAC5657D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1800" dirty="0">
                <a:latin typeface="+mn-lt"/>
              </a:rPr>
              <a:t>3. Při volbě simulačních podmínek jste uvažoval teplotu argonu 300K, i když v literatuře, s kterou srovnáváte výsledky modelu, je uvedena teplota 373K. Proč byla zvolena takto nízká simulační teplota? Jak by se projevilo zvýšení teploty argonu na procesech uvažovaných v modelu a na celkovém výsledku simulace?</a:t>
            </a:r>
            <a:br>
              <a:rPr lang="cs-CZ" sz="1800" dirty="0">
                <a:latin typeface="+mn-lt"/>
              </a:rPr>
            </a:br>
            <a:endParaRPr lang="cs-CZ" sz="1800" dirty="0">
              <a:latin typeface="+mn-lt"/>
            </a:endParaRP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FD5ABDA-A30E-42C8-8BF1-7CAE82A0B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0" y="2624032"/>
            <a:ext cx="5486411" cy="365760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B06C97D-D7C3-4E6D-9612-ADB03237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49" y="2624032"/>
            <a:ext cx="5486411" cy="3657607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3E8C19A-46E2-47B1-972A-232486836E78}"/>
              </a:ext>
            </a:extLst>
          </p:cNvPr>
          <p:cNvSpPr txBox="1"/>
          <p:nvPr/>
        </p:nvSpPr>
        <p:spPr>
          <a:xfrm>
            <a:off x="838200" y="1748085"/>
            <a:ext cx="637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Experimentální případ</a:t>
            </a:r>
          </a:p>
        </p:txBody>
      </p:sp>
    </p:spTree>
    <p:extLst>
      <p:ext uri="{BB962C8B-B14F-4D97-AF65-F5344CB8AC3E}">
        <p14:creationId xmlns:p14="http://schemas.microsoft.com/office/powerpoint/2010/main" val="3906866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5FADD3-696D-43C8-9A5E-32E0E466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Ideální případ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019C1C9-3C19-4C89-BD8F-7359AD80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" y="2133124"/>
            <a:ext cx="5486411" cy="365760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7FB6253-F258-41D2-9879-55810CAAA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65" y="213312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37F4D3-32AB-4DE1-B548-4F4E8DF3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velikosti štěrbiny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C80B1AD4-FD7E-4CDE-A354-244F5903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4" y="2178668"/>
            <a:ext cx="5486411" cy="365760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DFDC0E9-7966-4C38-9ADE-8232C115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0" y="217866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5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25FE76-2247-42C8-B877-B70A6570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cs-CZ" sz="4000" dirty="0"/>
              <a:t>Model – Kinetická Monte Carlo metoda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3FAA139-3F0A-4B56-AE7B-0951FBD6B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000" dirty="0" err="1"/>
                  <a:t>Bortz-Kalos-Lebowitz</a:t>
                </a:r>
                <a:r>
                  <a:rPr lang="cs-CZ" sz="2000" dirty="0"/>
                  <a:t> algoritmus: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 dirty="0"/>
                  <a:t>Inicializace </a:t>
                </a:r>
                <a14:m>
                  <m:oMath xmlns:m="http://schemas.openxmlformats.org/officeDocument/2006/math">
                    <m:r>
                      <a:rPr lang="cs-CZ" sz="2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cs-CZ" sz="2000" dirty="0"/>
                  <a:t> událostí – událost je dána střední frekvencí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 dirty="0"/>
                  <a:t>Výpočet parametru </a:t>
                </a:r>
                <a:r>
                  <a:rPr lang="cs-CZ" sz="2000" dirty="0" err="1"/>
                  <a:t>exp</a:t>
                </a:r>
                <a:r>
                  <a:rPr lang="cs-CZ" sz="2000" dirty="0"/>
                  <a:t>. rozdělení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 dirty="0"/>
                  <a:t>Čas přechodu do dalšího stavu – náhodný vzorek z </a:t>
                </a:r>
                <a:r>
                  <a:rPr lang="cs-CZ" sz="2000" dirty="0" err="1"/>
                  <a:t>exp</a:t>
                </a:r>
                <a:r>
                  <a:rPr lang="cs-CZ" sz="2000" dirty="0"/>
                  <a:t>. rozdělení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 dirty="0"/>
                  <a:t>Výběr náhodné události a poté návrat do (2) dokud není splněna podmínka pro konec simulace</a:t>
                </a:r>
              </a:p>
              <a:p>
                <a:pPr marL="0" indent="0">
                  <a:buNone/>
                </a:pPr>
                <a:r>
                  <a:rPr lang="cs-CZ" sz="2000" dirty="0" err="1"/>
                  <a:t>First</a:t>
                </a:r>
                <a:r>
                  <a:rPr lang="cs-CZ" sz="2000" dirty="0"/>
                  <a:t> </a:t>
                </a:r>
                <a:r>
                  <a:rPr lang="cs-CZ" sz="2000" dirty="0" err="1"/>
                  <a:t>reaction</a:t>
                </a:r>
                <a:r>
                  <a:rPr lang="cs-CZ" sz="2000" dirty="0"/>
                  <a:t> (FR) algoritmus:</a:t>
                </a:r>
              </a:p>
              <a:p>
                <a:pPr lvl="1"/>
                <a:r>
                  <a:rPr lang="cs-CZ" sz="2000" dirty="0"/>
                  <a:t>Rozšíření pro jiné než exponenciální rozdělení</a:t>
                </a:r>
              </a:p>
              <a:p>
                <a:pPr lvl="1"/>
                <a:r>
                  <a:rPr lang="cs-CZ" sz="2000" dirty="0"/>
                  <a:t>Nový čas přechodu pouze pro provedenou událost </a:t>
                </a:r>
              </a:p>
              <a:p>
                <a:pPr lvl="1"/>
                <a:r>
                  <a:rPr lang="cs-CZ" sz="2000" dirty="0"/>
                  <a:t>Provede se nejbližší událost a přepočítá se další čas pro danou událost</a:t>
                </a:r>
              </a:p>
              <a:p>
                <a:pPr lvl="1"/>
                <a:endParaRPr lang="cs-CZ" sz="2000" dirty="0"/>
              </a:p>
              <a:p>
                <a:pPr marL="457200" lvl="1" indent="0">
                  <a:buNone/>
                </a:pPr>
                <a:endParaRPr lang="cs-CZ" sz="2000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3FAA139-3F0A-4B56-AE7B-0951FBD6B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600" t="-165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492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560584-8464-4B66-BFBB-A162B957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94BC6F-8A61-48F2-AD95-E99FE637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797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57D5EC5-27A2-416B-B9CF-D957ABD1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Prahová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metoda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237F427-F9CE-458A-B9C9-6B39FC6E891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cs-CZ" sz="2400" dirty="0"/>
                  <a:t>Úprava nutná k zohlednění změny prostředí</a:t>
                </a:r>
                <a:endParaRPr lang="cs-CZ" sz="2200" dirty="0"/>
              </a:p>
              <a:p>
                <a:r>
                  <a:rPr lang="en-US" sz="2200" dirty="0" err="1"/>
                  <a:t>Vzorek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bezrozměrné</a:t>
                </a:r>
                <a:r>
                  <a:rPr lang="en-US" sz="2200" dirty="0"/>
                  <a:t> </a:t>
                </a:r>
                <a:r>
                  <a:rPr lang="en-US" sz="2200" dirty="0" err="1"/>
                  <a:t>hodnoty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i="1" dirty="0"/>
                  <a:t>f </a:t>
                </a:r>
                <a:r>
                  <a:rPr lang="en-US" sz="2200" dirty="0"/>
                  <a:t>je </a:t>
                </a:r>
                <a:r>
                  <a:rPr lang="en-US" sz="2200" dirty="0" err="1"/>
                  <a:t>rozdělení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udávající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dobu</a:t>
                </a:r>
                <a:r>
                  <a:rPr lang="en-US" sz="2200" dirty="0"/>
                  <a:t> do </a:t>
                </a:r>
                <a:r>
                  <a:rPr lang="en-US" sz="2200" dirty="0" err="1"/>
                  <a:t>další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události</a:t>
                </a:r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200" b="0" i="1" dirty="0"/>
                  <a:t> </a:t>
                </a:r>
                <a:r>
                  <a:rPr lang="en-US" sz="2200" dirty="0" err="1"/>
                  <a:t>jsou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parametry</a:t>
                </a:r>
                <a:r>
                  <a:rPr lang="en-US" sz="2200" dirty="0"/>
                  <a:t> </a:t>
                </a:r>
                <a:r>
                  <a:rPr lang="en-US" sz="2200" dirty="0" err="1"/>
                  <a:t>tohoto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rozdělení</a:t>
                </a:r>
                <a:r>
                  <a:rPr lang="en-US" sz="2200" dirty="0"/>
                  <a:t> – </a:t>
                </a:r>
                <a:r>
                  <a:rPr lang="en-US" sz="2200" dirty="0" err="1"/>
                  <a:t>mohou</a:t>
                </a:r>
                <a:r>
                  <a:rPr lang="en-US" sz="2200" dirty="0"/>
                  <a:t> </a:t>
                </a:r>
                <a:r>
                  <a:rPr lang="en-US" sz="2200" dirty="0" err="1"/>
                  <a:t>záviset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na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pozici</a:t>
                </a:r>
                <a:r>
                  <a:rPr lang="en-US" sz="2200" dirty="0"/>
                  <a:t> </a:t>
                </a:r>
                <a:r>
                  <a:rPr lang="en-US" sz="2200" dirty="0" err="1"/>
                  <a:t>částice</a:t>
                </a:r>
                <a:endParaRPr lang="en-US" sz="2200" dirty="0"/>
              </a:p>
              <a:p>
                <a:pPr lvl="1"/>
                <a:r>
                  <a:rPr lang="en-US" sz="2200" dirty="0" err="1"/>
                  <a:t>čas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 err="1"/>
                  <a:t>udává</a:t>
                </a:r>
                <a:r>
                  <a:rPr lang="en-US" sz="2200" b="0" dirty="0"/>
                  <a:t>, </a:t>
                </a:r>
                <a:r>
                  <a:rPr lang="en-US" sz="2200" b="0" dirty="0" err="1"/>
                  <a:t>že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hodnota</a:t>
                </a:r>
                <a:r>
                  <a:rPr lang="en-US" sz="2200" b="0" dirty="0"/>
                  <a:t> </a:t>
                </a:r>
                <a:r>
                  <a:rPr lang="en-US" sz="2200" b="0" i="1" dirty="0"/>
                  <a:t>T </a:t>
                </a:r>
                <a:r>
                  <a:rPr lang="en-US" sz="2200" b="0" dirty="0"/>
                  <a:t> je </a:t>
                </a:r>
                <a:r>
                  <a:rPr lang="en-US" sz="2200" b="0" dirty="0" err="1"/>
                  <a:t>vypočítána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při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vytvoření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dané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částice</a:t>
                </a:r>
                <a:endParaRPr lang="en-US" sz="2200" b="0" dirty="0"/>
              </a:p>
              <a:p>
                <a:r>
                  <a:rPr lang="en-US" sz="2200" b="0" dirty="0" err="1"/>
                  <a:t>Vytvoření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hodnoty</a:t>
                </a:r>
                <a:r>
                  <a:rPr lang="en-US" sz="2200" b="0" dirty="0"/>
                  <a:t> k </a:t>
                </a:r>
                <a:r>
                  <a:rPr lang="en-US" sz="2200" b="0" dirty="0" err="1"/>
                  <a:t>nasčítávání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200" b="0" i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0" dirty="0"/>
              </a:p>
              <a:p>
                <a:r>
                  <a:rPr lang="en-US" sz="2200" b="0" dirty="0" err="1"/>
                  <a:t>Pokud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b="0" dirty="0"/>
                  <a:t>, </a:t>
                </a:r>
                <a:r>
                  <a:rPr lang="en-US" sz="2200" b="0" dirty="0" err="1"/>
                  <a:t>potom</a:t>
                </a:r>
                <a:r>
                  <a:rPr lang="en-US" sz="2200" b="0" dirty="0"/>
                  <a:t> je </a:t>
                </a:r>
                <a:r>
                  <a:rPr lang="en-US" sz="2200" b="0" dirty="0" err="1"/>
                  <a:t>provedena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událost</a:t>
                </a:r>
                <a:endParaRPr lang="en-US" sz="2200" b="0" dirty="0"/>
              </a:p>
              <a:p>
                <a:pPr lvl="1"/>
                <a:endParaRPr lang="en-US" sz="2200" b="0" dirty="0"/>
              </a:p>
              <a:p>
                <a:pPr lvl="1"/>
                <a:endParaRPr lang="en-US" sz="2200" i="1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237F427-F9CE-458A-B9C9-6B39FC6E8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3"/>
                <a:stretch>
                  <a:fillRect l="-779" t="-231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38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BA7B8D-03BE-43F5-BC74-56A1F134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cs-CZ" dirty="0"/>
              <a:t>Schéma modelu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4EF8B8-FD70-4B96-B2A7-EC3BA469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cs-CZ" sz="2000" dirty="0"/>
              <a:t>Nukleace a pohyb pomocí FR</a:t>
            </a:r>
          </a:p>
          <a:p>
            <a:r>
              <a:rPr lang="cs-CZ" sz="2000" dirty="0"/>
              <a:t>Záchyt atomů a difúze prahová</a:t>
            </a:r>
          </a:p>
          <a:p>
            <a:r>
              <a:rPr lang="cs-CZ" sz="2000" dirty="0"/>
              <a:t>Geometrie:</a:t>
            </a:r>
          </a:p>
          <a:p>
            <a:pPr lvl="1"/>
            <a:r>
              <a:rPr lang="cs-CZ" sz="2000"/>
              <a:t>Rozdělení komory na 1D řezy</a:t>
            </a:r>
          </a:p>
          <a:p>
            <a:pPr lvl="1"/>
            <a:r>
              <a:rPr lang="cs-CZ" sz="2000"/>
              <a:t>V řezech částice rozděleny rovnoměrně</a:t>
            </a:r>
          </a:p>
          <a:p>
            <a:pPr lvl="1"/>
            <a:endParaRPr lang="cs-CZ" sz="2000"/>
          </a:p>
          <a:p>
            <a:endParaRPr lang="cs-CZ" sz="2000" dirty="0"/>
          </a:p>
          <a:p>
            <a:pPr lvl="1"/>
            <a:endParaRPr lang="cs-CZ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5FF7B95-D6F8-4010-9FD1-A86783D57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99" y="807593"/>
            <a:ext cx="512545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919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6E7DD6-6E0E-4288-88E3-A3C42B7B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cs-CZ" sz="3700" dirty="0"/>
              <a:t>Fyzikální procesy implementované v modelu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71E28C-268C-4A78-B801-C93465FA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cs-CZ" sz="2000" dirty="0"/>
              <a:t>Nukleace</a:t>
            </a:r>
          </a:p>
          <a:p>
            <a:r>
              <a:rPr lang="cs-CZ" sz="2000" dirty="0"/>
              <a:t>Pohyb podél osy komory</a:t>
            </a:r>
          </a:p>
          <a:p>
            <a:r>
              <a:rPr lang="cs-CZ" sz="2000" b="0" dirty="0"/>
              <a:t>Difúze ke stěně</a:t>
            </a:r>
            <a:endParaRPr lang="cs-CZ" sz="2000" dirty="0"/>
          </a:p>
          <a:p>
            <a:r>
              <a:rPr lang="cs-CZ" sz="2000" dirty="0"/>
              <a:t>Záchyt atomů nanočásticí</a:t>
            </a:r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4C0B7A3-6F91-4E02-9769-D65AD544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966975"/>
            <a:ext cx="6019331" cy="4920803"/>
          </a:xfrm>
          <a:prstGeom prst="rect">
            <a:avLst/>
          </a:prstGeom>
          <a:effectLst/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1C233873-4245-456D-B64F-ED6ADDC098EA}"/>
              </a:ext>
            </a:extLst>
          </p:cNvPr>
          <p:cNvSpPr txBox="1"/>
          <p:nvPr/>
        </p:nvSpPr>
        <p:spPr>
          <a:xfrm>
            <a:off x="6096000" y="5881532"/>
            <a:ext cx="5163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effectLst/>
              </a:rPr>
              <a:t>Převzato z </a:t>
            </a:r>
            <a:r>
              <a:rPr lang="cs-CZ" sz="1000" dirty="0" err="1">
                <a:effectLst/>
              </a:rPr>
              <a:t>Fujioka</a:t>
            </a:r>
            <a:r>
              <a:rPr lang="cs-CZ" sz="1000" dirty="0">
                <a:effectLst/>
              </a:rPr>
              <a:t>, </a:t>
            </a:r>
            <a:r>
              <a:rPr lang="cs-CZ" sz="1000" dirty="0" err="1">
                <a:effectLst/>
              </a:rPr>
              <a:t>Kenji</a:t>
            </a:r>
            <a:r>
              <a:rPr lang="cs-CZ" sz="1000" dirty="0">
                <a:effectLst/>
              </a:rPr>
              <a:t>: </a:t>
            </a:r>
            <a:r>
              <a:rPr lang="cs-CZ" sz="1000" dirty="0" err="1">
                <a:effectLst/>
              </a:rPr>
              <a:t>Kinetic</a:t>
            </a:r>
            <a:r>
              <a:rPr lang="cs-CZ" sz="1000" dirty="0">
                <a:effectLst/>
              </a:rPr>
              <a:t> Monte Carlo </a:t>
            </a:r>
            <a:r>
              <a:rPr lang="cs-CZ" sz="1000" dirty="0" err="1">
                <a:effectLst/>
              </a:rPr>
              <a:t>simulations</a:t>
            </a:r>
            <a:r>
              <a:rPr lang="cs-CZ" sz="1000" dirty="0">
                <a:effectLst/>
              </a:rPr>
              <a:t> </a:t>
            </a:r>
            <a:r>
              <a:rPr lang="cs-CZ" sz="1000" dirty="0" err="1">
                <a:effectLst/>
              </a:rPr>
              <a:t>of</a:t>
            </a:r>
            <a:r>
              <a:rPr lang="cs-CZ" sz="1000" dirty="0">
                <a:effectLst/>
              </a:rPr>
              <a:t> cluster </a:t>
            </a:r>
            <a:r>
              <a:rPr lang="cs-CZ" sz="1000" dirty="0" err="1">
                <a:effectLst/>
              </a:rPr>
              <a:t>growth</a:t>
            </a:r>
            <a:r>
              <a:rPr lang="cs-CZ" sz="1000" dirty="0">
                <a:effectLst/>
              </a:rPr>
              <a:t> in Mag-</a:t>
            </a:r>
            <a:br>
              <a:rPr lang="cs-CZ" sz="1000" dirty="0"/>
            </a:br>
            <a:r>
              <a:rPr lang="cs-CZ" sz="1000" dirty="0" err="1">
                <a:effectLst/>
              </a:rPr>
              <a:t>netron</a:t>
            </a:r>
            <a:r>
              <a:rPr lang="cs-CZ" sz="1000" dirty="0">
                <a:effectLst/>
              </a:rPr>
              <a:t> </a:t>
            </a:r>
            <a:r>
              <a:rPr lang="cs-CZ" sz="1000" dirty="0" err="1">
                <a:effectLst/>
              </a:rPr>
              <a:t>plasmas</a:t>
            </a:r>
            <a:r>
              <a:rPr lang="cs-CZ" sz="1000" dirty="0">
                <a:effectLst/>
              </a:rPr>
              <a:t>. disertace, Kiel, 2015.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29280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25FE76-2247-42C8-B877-B70A6570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79" y="521208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Koncentrace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pracovního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plynu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jeho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unášivá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rychlost</a:t>
            </a:r>
            <a:endParaRPr lang="cs-CZ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ástupný obsah 2">
                <a:extLst>
                  <a:ext uri="{FF2B5EF4-FFF2-40B4-BE49-F238E27FC236}">
                    <a16:creationId xmlns:a16="http://schemas.microsoft.com/office/drawing/2014/main" id="{9DEB8DC4-9698-4D55-B4F0-85BE78868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98626"/>
                <a:ext cx="5158427" cy="373046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 err="1">
                    <a:solidFill>
                      <a:schemeClr val="accent2"/>
                    </a:solidFill>
                  </a:rPr>
                  <a:t>Koncentrace</a:t>
                </a:r>
                <a:r>
                  <a:rPr lang="cs-CZ" sz="2000" dirty="0"/>
                  <a:t> d</a:t>
                </a:r>
                <a:r>
                  <a:rPr lang="en-US" sz="2000" dirty="0" err="1"/>
                  <a:t>ána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pomocí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rovnice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ideálního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plynu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Zástupný obsah 2">
                <a:extLst>
                  <a:ext uri="{FF2B5EF4-FFF2-40B4-BE49-F238E27FC236}">
                    <a16:creationId xmlns:a16="http://schemas.microsoft.com/office/drawing/2014/main" id="{9DEB8DC4-9698-4D55-B4F0-85BE78868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98626"/>
                <a:ext cx="5158427" cy="3730460"/>
              </a:xfrm>
              <a:blipFill>
                <a:blip r:embed="rId2"/>
                <a:stretch>
                  <a:fillRect l="-1064" t="-1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ástupný obsah 2">
                <a:extLst>
                  <a:ext uri="{FF2B5EF4-FFF2-40B4-BE49-F238E27FC236}">
                    <a16:creationId xmlns:a16="http://schemas.microsoft.com/office/drawing/2014/main" id="{AE2A3BB8-950F-47A1-820B-B8919707A7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9154" y="2398626"/>
                <a:ext cx="5164645" cy="3730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/>
                <a:r>
                  <a:rPr lang="en-US" sz="2000" dirty="0">
                    <a:solidFill>
                      <a:schemeClr val="accent2"/>
                    </a:solidFill>
                  </a:rPr>
                  <a:t>Unášivá </a:t>
                </a:r>
                <a:r>
                  <a:rPr lang="en-US" sz="2000" dirty="0" err="1">
                    <a:solidFill>
                      <a:schemeClr val="accent2"/>
                    </a:solidFill>
                  </a:rPr>
                  <a:t>rychlost</a:t>
                </a:r>
                <a:r>
                  <a:rPr lang="cs-CZ" sz="2000" dirty="0">
                    <a:solidFill>
                      <a:schemeClr val="accent2"/>
                    </a:solidFill>
                  </a:rPr>
                  <a:t> </a:t>
                </a:r>
                <a:r>
                  <a:rPr lang="cs-CZ" sz="2000" dirty="0"/>
                  <a:t>uvažována </a:t>
                </a:r>
                <a:r>
                  <a:rPr lang="cs-CZ" sz="2000" dirty="0" err="1"/>
                  <a:t>ko</a:t>
                </a:r>
                <a:r>
                  <a:rPr lang="en-US" sz="2000" dirty="0" err="1"/>
                  <a:t>nstantní</a:t>
                </a:r>
                <a:r>
                  <a:rPr lang="en-US" sz="2000" dirty="0"/>
                  <a:t> v </a:t>
                </a:r>
                <a:r>
                  <a:rPr lang="en-US" sz="2000" dirty="0" err="1"/>
                  <a:t>celé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komoře</a:t>
                </a:r>
                <a:endParaRPr lang="en-US" sz="2000" dirty="0"/>
              </a:p>
              <a:p>
                <a:r>
                  <a:rPr lang="cs-CZ" sz="2000" dirty="0"/>
                  <a:t>Ze zákona </a:t>
                </a:r>
                <a:r>
                  <a:rPr lang="en-US" sz="2000" dirty="0" err="1"/>
                  <a:t>zachov</a:t>
                </a:r>
                <a:r>
                  <a:rPr lang="cs-CZ" sz="2000" dirty="0"/>
                  <a:t>á</a:t>
                </a:r>
                <a:r>
                  <a:rPr lang="en-US" sz="2000" dirty="0" err="1"/>
                  <a:t>ní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hmotnosti</a:t>
                </a:r>
                <a:r>
                  <a:rPr lang="cs-CZ" sz="2000" dirty="0"/>
                  <a:t> bylo odvozeno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𝑠𝑐𝑐𝑚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cs-CZ" sz="2000" dirty="0"/>
                  <a:t>Rychlost určena podílem</a:t>
                </a:r>
                <a:br>
                  <a:rPr lang="cs-CZ" sz="2000" dirty="0"/>
                </a:br>
                <a:r>
                  <a:rPr lang="en-US" sz="2000" dirty="0" err="1"/>
                  <a:t>průtoku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cs-CZ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v </a:t>
                </a:r>
                <a:r>
                  <a:rPr lang="en-US" sz="2000" dirty="0" err="1"/>
                  <a:t>sccm</a:t>
                </a:r>
                <a:r>
                  <a:rPr lang="cs-CZ" sz="2000" dirty="0"/>
                  <a:t>)  a tlaku (p) Ar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Zástupný obsah 2">
                <a:extLst>
                  <a:ext uri="{FF2B5EF4-FFF2-40B4-BE49-F238E27FC236}">
                    <a16:creationId xmlns:a16="http://schemas.microsoft.com/office/drawing/2014/main" id="{AE2A3BB8-950F-47A1-820B-B8919707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154" y="2398626"/>
                <a:ext cx="5164645" cy="3730460"/>
              </a:xfrm>
              <a:prstGeom prst="rect">
                <a:avLst/>
              </a:prstGeom>
              <a:blipFill>
                <a:blip r:embed="rId3"/>
                <a:stretch>
                  <a:fillRect l="-1181" t="-1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48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25FE76-2247-42C8-B877-B70A6570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79" y="521208"/>
            <a:ext cx="10168128" cy="1179576"/>
          </a:xfrm>
        </p:spPr>
        <p:txBody>
          <a:bodyPr>
            <a:normAutofit/>
          </a:bodyPr>
          <a:lstStyle/>
          <a:p>
            <a:r>
              <a:rPr lang="cs-CZ" sz="4000" dirty="0"/>
              <a:t>Koncentrace rozprášených atomů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ástupný obsah 2">
                <a:extLst>
                  <a:ext uri="{FF2B5EF4-FFF2-40B4-BE49-F238E27FC236}">
                    <a16:creationId xmlns:a16="http://schemas.microsoft.com/office/drawing/2014/main" id="{9DEB8DC4-9698-4D55-B4F0-85BE78868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137271"/>
                <a:ext cx="4458292" cy="443747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cs-CZ" sz="1900" dirty="0"/>
                  <a:t>Určena zjednodušeným řešením </a:t>
                </a:r>
                <a:r>
                  <a:rPr lang="cs-CZ" sz="1900" dirty="0" err="1"/>
                  <a:t>driftově</a:t>
                </a:r>
                <a:r>
                  <a:rPr lang="cs-CZ" sz="1900" dirty="0"/>
                  <a:t>-difúzní rovnice (</a:t>
                </a:r>
                <a:r>
                  <a:rPr lang="cs-CZ" sz="1900" dirty="0" err="1"/>
                  <a:t>Smoluchowského</a:t>
                </a:r>
                <a:r>
                  <a:rPr lang="cs-CZ" sz="1900" dirty="0"/>
                  <a:t>) </a:t>
                </a:r>
                <a:br>
                  <a:rPr lang="cs-CZ" sz="1900" dirty="0"/>
                </a:br>
                <a:endParaRPr lang="cs-CZ" sz="1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900" b="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cs-CZ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cs-CZ" sz="19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sz="19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cs-CZ" sz="19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cs-CZ" sz="1900" b="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cs-CZ" sz="19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sz="19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19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cs-CZ" sz="19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cs-CZ" sz="1900" b="0" dirty="0"/>
              </a:p>
              <a:p>
                <a:endParaRPr lang="cs-CZ" sz="1900" dirty="0"/>
              </a:p>
              <a:p>
                <a:r>
                  <a:rPr lang="cs-CZ" sz="1900" dirty="0"/>
                  <a:t>Počáteční hodnota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cs-CZ" sz="19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sz="1900" dirty="0"/>
                  <a:t> je určena z rychlosti rozprašování</a:t>
                </a:r>
                <a:br>
                  <a:rPr lang="cs-CZ" sz="1900" dirty="0"/>
                </a:br>
                <a:endParaRPr lang="cs-CZ" sz="19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19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cs-CZ" sz="19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19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𝑌𝑖</m:t>
                          </m:r>
                        </m:num>
                        <m:den>
                          <m:r>
                            <a:rPr lang="cs-CZ" sz="1900" b="0" i="1">
                              <a:latin typeface="Cambria Math" panose="02040503050406030204" pitchFamily="18" charset="0"/>
                            </a:rPr>
                            <m:t>𝑣𝑒</m:t>
                          </m:r>
                        </m:den>
                      </m:f>
                    </m:oMath>
                  </m:oMathPara>
                </a14:m>
                <a:endParaRPr lang="cs-CZ" sz="1900" dirty="0"/>
              </a:p>
            </p:txBody>
          </p:sp>
        </mc:Choice>
        <mc:Fallback xmlns="">
          <p:sp>
            <p:nvSpPr>
              <p:cNvPr id="15" name="Zástupný obsah 2">
                <a:extLst>
                  <a:ext uri="{FF2B5EF4-FFF2-40B4-BE49-F238E27FC236}">
                    <a16:creationId xmlns:a16="http://schemas.microsoft.com/office/drawing/2014/main" id="{9DEB8DC4-9698-4D55-B4F0-85BE78868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137271"/>
                <a:ext cx="4458292" cy="4437470"/>
              </a:xfrm>
              <a:blipFill>
                <a:blip r:embed="rId2"/>
                <a:stretch>
                  <a:fillRect l="-1094" t="-137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ázek 8">
            <a:extLst>
              <a:ext uri="{FF2B5EF4-FFF2-40B4-BE49-F238E27FC236}">
                <a16:creationId xmlns:a16="http://schemas.microsoft.com/office/drawing/2014/main" id="{711C9584-896B-407D-9E65-340214ABC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0" b="3"/>
          <a:stretch/>
        </p:blipFill>
        <p:spPr>
          <a:xfrm>
            <a:off x="5296492" y="2302064"/>
            <a:ext cx="6426116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7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4171434-31CE-4E17-8BA9-E9470C91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cs-CZ" sz="4000" dirty="0"/>
              <a:t>Difúzní koeficient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79591CD-E1BB-48E8-9AE5-FD096CC1B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917" y="365125"/>
                <a:ext cx="6755946" cy="2089317"/>
              </a:xfrm>
            </p:spPr>
            <p:txBody>
              <a:bodyPr anchor="ctr">
                <a:normAutofit/>
              </a:bodyPr>
              <a:lstStyle/>
              <a:p>
                <a:r>
                  <a:rPr lang="cs-CZ" sz="2400" dirty="0"/>
                  <a:t>Chapman-</a:t>
                </a:r>
                <a:r>
                  <a:rPr lang="cs-CZ" sz="2400" dirty="0" err="1"/>
                  <a:t>Enskogova</a:t>
                </a:r>
                <a:r>
                  <a:rPr lang="cs-CZ" sz="2400" dirty="0"/>
                  <a:t> první aproximace:</a:t>
                </a:r>
                <a:br>
                  <a:rPr lang="cs-CZ" sz="2400" dirty="0"/>
                </a:br>
                <a:br>
                  <a:rPr lang="cs-CZ" sz="2400" dirty="0"/>
                </a:br>
                <a14:m>
                  <m:oMath xmlns:m="http://schemas.openxmlformats.org/officeDocument/2006/math">
                    <m:r>
                      <a:rPr lang="cs-CZ" sz="2400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cs-CZ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b="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cs-CZ" sz="24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f>
                      <m:fPr>
                        <m:ctrlPr>
                          <a:rPr lang="cs-CZ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cs-CZ" sz="2400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cs-CZ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cs-CZ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cs-CZ" sz="2400" b="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cs-CZ" sz="24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cs-CZ" sz="2400" b="0" i="1">
                                        <a:latin typeface="Cambria Math" panose="02040503050406030204" pitchFamily="18" charset="0"/>
                                      </a:rPr>
                                      <m:t>𝑟𝑒𝑑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num>
                      <m:den>
                        <m:r>
                          <a:rPr lang="cs-CZ" sz="2400" b="0" i="1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cs-CZ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cs-CZ" sz="24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cs-CZ" sz="24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cs-CZ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cs-CZ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cs-CZ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400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cs-CZ" sz="2400" dirty="0"/>
                  <a:t> 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979591CD-E1BB-48E8-9AE5-FD096CC1B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917" y="365125"/>
                <a:ext cx="6755946" cy="2089317"/>
              </a:xfrm>
              <a:blipFill>
                <a:blip r:embed="rId2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rázek 7">
            <a:extLst>
              <a:ext uri="{FF2B5EF4-FFF2-40B4-BE49-F238E27FC236}">
                <a16:creationId xmlns:a16="http://schemas.microsoft.com/office/drawing/2014/main" id="{F35B2FF1-30C2-4428-93D1-16363204B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" y="2729397"/>
            <a:ext cx="5219272" cy="34838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C4B0F82-17EB-48BB-9950-EB816A164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86" y="2729397"/>
            <a:ext cx="521927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506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2149</TotalTime>
  <Words>1442</Words>
  <Application>Microsoft Office PowerPoint</Application>
  <PresentationFormat>Širokoúhlá obrazovka</PresentationFormat>
  <Paragraphs>158</Paragraphs>
  <Slides>30</Slides>
  <Notes>1</Notes>
  <HiddenSlides>2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Motiv Office</vt:lpstr>
      <vt:lpstr>Modelování růstu kovových nanočástic v agregační komoře magnetronového nanočásticového zdroje</vt:lpstr>
      <vt:lpstr>Agregační komora</vt:lpstr>
      <vt:lpstr>Model – Kinetická Monte Carlo metoda</vt:lpstr>
      <vt:lpstr>Prahová metoda</vt:lpstr>
      <vt:lpstr>Schéma modelu</vt:lpstr>
      <vt:lpstr>Fyzikální procesy implementované v modelu</vt:lpstr>
      <vt:lpstr>Koncentrace pracovního plynu a jeho unášivá rychlost</vt:lpstr>
      <vt:lpstr>Koncentrace rozprášených atomů</vt:lpstr>
      <vt:lpstr>Difúzní koeficient</vt:lpstr>
      <vt:lpstr>Nukleace</vt:lpstr>
      <vt:lpstr>Pohyb podél osy komory</vt:lpstr>
      <vt:lpstr>Ukázka pohybu nanočástic v závislosti na Pe_axial</vt:lpstr>
      <vt:lpstr>Difúze ke stěně</vt:lpstr>
      <vt:lpstr>Záchyt atomů nanočásticí</vt:lpstr>
      <vt:lpstr>Výsledky</vt:lpstr>
      <vt:lpstr>Vliv tlaku při konstantní velikosti štěrbiny</vt:lpstr>
      <vt:lpstr>Ideální případ – tlak přímo úměrný průtoku</vt:lpstr>
      <vt:lpstr>Experimentální případ</vt:lpstr>
      <vt:lpstr>Vliv velikosti štěrbiny </vt:lpstr>
      <vt:lpstr>Vliv vypnutí procesu difúze</vt:lpstr>
      <vt:lpstr>Porovnání s experimentem</vt:lpstr>
      <vt:lpstr>Závěr</vt:lpstr>
      <vt:lpstr>Otázky oponenta</vt:lpstr>
      <vt:lpstr>Prezentace aplikace PowerPoint</vt:lpstr>
      <vt:lpstr>Prezentace aplikace PowerPoint</vt:lpstr>
      <vt:lpstr>2. Pro popis výsledků modelu používáte veličinu „průměrný tok nanočástic z agregační komory“, popř. zkráceně „tok nanočástic“, s jednotkou počet částic/s. Jak je tato veličina definována a počítána z výsledků modelu? Tato informace není v textu práce uvedena. Je v této veličině zohledněna velikost výstupní štěrbiny z agregační komory a jak? </vt:lpstr>
      <vt:lpstr>3. Při volbě simulačních podmínek jste uvažoval teplotu argonu 300K, i když v literatuře, s kterou srovnáváte výsledky modelu, je uvedena teplota 373K. Proč byla zvolena takto nízká simulační teplota? Jak by se projevilo zvýšení teploty argonu na procesech uvažovaných v modelu a na celkovém výsledku simulace? </vt:lpstr>
      <vt:lpstr>Ideální případ</vt:lpstr>
      <vt:lpstr>Vliv velikosti štěrbiny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vaitus vaitus</dc:creator>
  <cp:lastModifiedBy>vaitus vaitus</cp:lastModifiedBy>
  <cp:revision>24</cp:revision>
  <dcterms:created xsi:type="dcterms:W3CDTF">2021-08-17T18:51:40Z</dcterms:created>
  <dcterms:modified xsi:type="dcterms:W3CDTF">2021-08-25T21:35:28Z</dcterms:modified>
</cp:coreProperties>
</file>